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slideshow.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4"/>
  </p:notesMasterIdLst>
  <p:sldIdLst>
    <p:sldId id="299" r:id="rId2"/>
    <p:sldId id="300" r:id="rId3"/>
    <p:sldId id="322" r:id="rId4"/>
    <p:sldId id="351" r:id="rId5"/>
    <p:sldId id="352" r:id="rId6"/>
    <p:sldId id="353"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80" r:id="rId33"/>
    <p:sldId id="379" r:id="rId34"/>
    <p:sldId id="381" r:id="rId35"/>
    <p:sldId id="382" r:id="rId36"/>
    <p:sldId id="383" r:id="rId37"/>
    <p:sldId id="391" r:id="rId38"/>
    <p:sldId id="392" r:id="rId39"/>
    <p:sldId id="393" r:id="rId40"/>
    <p:sldId id="394" r:id="rId41"/>
    <p:sldId id="395" r:id="rId42"/>
    <p:sldId id="398" r:id="rId43"/>
    <p:sldId id="384" r:id="rId44"/>
    <p:sldId id="399" r:id="rId45"/>
    <p:sldId id="385" r:id="rId46"/>
    <p:sldId id="386" r:id="rId47"/>
    <p:sldId id="387" r:id="rId48"/>
    <p:sldId id="388" r:id="rId49"/>
    <p:sldId id="390" r:id="rId50"/>
    <p:sldId id="389" r:id="rId51"/>
    <p:sldId id="349" r:id="rId52"/>
    <p:sldId id="350" r:id="rId53"/>
  </p:sldIdLst>
  <p:sldSz cx="9906000" cy="6858000" type="A4"/>
  <p:notesSz cx="7104063" cy="10234613"/>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modifyVerifier cryptProviderType="rsaFull" cryptAlgorithmClass="hash" cryptAlgorithmType="typeAny" cryptAlgorithmSid="4" spinCount="100000" saltData="4Wt0Rn768H7nV2jL8lDApw==" hashData="AUfvW1IOXMFBRiAVgDqcQp9wTqc="/>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515" autoAdjust="0"/>
    <p:restoredTop sz="92718" autoAdjust="0"/>
  </p:normalViewPr>
  <p:slideViewPr>
    <p:cSldViewPr>
      <p:cViewPr>
        <p:scale>
          <a:sx n="60" d="100"/>
          <a:sy n="60" d="100"/>
        </p:scale>
        <p:origin x="-414" y="-396"/>
      </p:cViewPr>
      <p:guideLst>
        <p:guide orient="horz" pos="2160"/>
        <p:guide pos="3120"/>
      </p:guideLst>
    </p:cSldViewPr>
  </p:slideViewPr>
  <p:notesTextViewPr>
    <p:cViewPr>
      <p:scale>
        <a:sx n="100" d="100"/>
        <a:sy n="100" d="100"/>
      </p:scale>
      <p:origin x="0" y="0"/>
    </p:cViewPr>
  </p:notesTextViewPr>
  <p:sorterViewPr>
    <p:cViewPr>
      <p:scale>
        <a:sx n="66" d="100"/>
        <a:sy n="66" d="100"/>
      </p:scale>
      <p:origin x="0" y="41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4025900" y="0"/>
            <a:ext cx="3078163" cy="511175"/>
          </a:xfrm>
          <a:prstGeom prst="rect">
            <a:avLst/>
          </a:prstGeom>
        </p:spPr>
        <p:txBody>
          <a:bodyPr vert="horz" lIns="99075" tIns="49538" rIns="99075" bIns="49538" rtlCol="1"/>
          <a:lstStyle>
            <a:lvl1pPr algn="r" fontAlgn="auto">
              <a:spcBef>
                <a:spcPts val="0"/>
              </a:spcBef>
              <a:spcAft>
                <a:spcPts val="0"/>
              </a:spcAft>
              <a:defRPr sz="1300">
                <a:latin typeface="+mn-lt"/>
                <a:cs typeface="+mn-cs"/>
              </a:defRPr>
            </a:lvl1pPr>
          </a:lstStyle>
          <a:p>
            <a:pPr>
              <a:defRPr/>
            </a:pPr>
            <a:endParaRPr lang="ar-SA"/>
          </a:p>
        </p:txBody>
      </p:sp>
      <p:sp>
        <p:nvSpPr>
          <p:cNvPr id="3" name="عنصر نائب للتاريخ 2"/>
          <p:cNvSpPr>
            <a:spLocks noGrp="1"/>
          </p:cNvSpPr>
          <p:nvPr>
            <p:ph type="dt" idx="1"/>
          </p:nvPr>
        </p:nvSpPr>
        <p:spPr>
          <a:xfrm>
            <a:off x="1588" y="0"/>
            <a:ext cx="3078162" cy="511175"/>
          </a:xfrm>
          <a:prstGeom prst="rect">
            <a:avLst/>
          </a:prstGeom>
        </p:spPr>
        <p:txBody>
          <a:bodyPr vert="horz" lIns="99075" tIns="49538" rIns="99075" bIns="49538" rtlCol="1"/>
          <a:lstStyle>
            <a:lvl1pPr algn="l" fontAlgn="auto">
              <a:spcBef>
                <a:spcPts val="0"/>
              </a:spcBef>
              <a:spcAft>
                <a:spcPts val="0"/>
              </a:spcAft>
              <a:defRPr sz="1300" smtClean="0">
                <a:latin typeface="+mn-lt"/>
                <a:cs typeface="+mn-cs"/>
              </a:defRPr>
            </a:lvl1pPr>
          </a:lstStyle>
          <a:p>
            <a:pPr>
              <a:defRPr/>
            </a:pPr>
            <a:fld id="{9323AF9D-C16B-405F-A2C4-3D71863412C1}" type="datetimeFigureOut">
              <a:rPr lang="ar-SA"/>
              <a:pPr>
                <a:defRPr/>
              </a:pPr>
              <a:t>09/10/1442</a:t>
            </a:fld>
            <a:endParaRPr lang="ar-SA"/>
          </a:p>
        </p:txBody>
      </p:sp>
      <p:sp>
        <p:nvSpPr>
          <p:cNvPr id="4" name="عنصر نائب لصورة الشريحة 3"/>
          <p:cNvSpPr>
            <a:spLocks noGrp="1" noRot="1" noChangeAspect="1"/>
          </p:cNvSpPr>
          <p:nvPr>
            <p:ph type="sldImg" idx="2"/>
          </p:nvPr>
        </p:nvSpPr>
        <p:spPr>
          <a:xfrm>
            <a:off x="781050" y="768350"/>
            <a:ext cx="5541963" cy="3836988"/>
          </a:xfrm>
          <a:prstGeom prst="rect">
            <a:avLst/>
          </a:prstGeom>
          <a:noFill/>
          <a:ln w="12700">
            <a:solidFill>
              <a:prstClr val="black"/>
            </a:solidFill>
          </a:ln>
        </p:spPr>
        <p:txBody>
          <a:bodyPr vert="horz" lIns="99075" tIns="49538" rIns="99075" bIns="49538" rtlCol="1" anchor="ctr"/>
          <a:lstStyle/>
          <a:p>
            <a:pPr lvl="0"/>
            <a:endParaRPr lang="ar-SA" noProof="0"/>
          </a:p>
        </p:txBody>
      </p:sp>
      <p:sp>
        <p:nvSpPr>
          <p:cNvPr id="5" name="عنصر نائب للملاحظات 4"/>
          <p:cNvSpPr>
            <a:spLocks noGrp="1"/>
          </p:cNvSpPr>
          <p:nvPr>
            <p:ph type="body" sz="quarter" idx="3"/>
          </p:nvPr>
        </p:nvSpPr>
        <p:spPr>
          <a:xfrm>
            <a:off x="711200" y="4860925"/>
            <a:ext cx="5683250" cy="4605338"/>
          </a:xfrm>
          <a:prstGeom prst="rect">
            <a:avLst/>
          </a:prstGeom>
        </p:spPr>
        <p:txBody>
          <a:bodyPr vert="horz" wrap="square" lIns="99075" tIns="49538" rIns="99075" bIns="49538" numCol="1" anchor="t" anchorCtr="0" compatLnSpc="1">
            <a:prstTxWarp prst="textNoShape">
              <a:avLst/>
            </a:prstTxWarp>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p>
        </p:txBody>
      </p:sp>
      <p:sp>
        <p:nvSpPr>
          <p:cNvPr id="6" name="عنصر نائب للتذييل 5"/>
          <p:cNvSpPr>
            <a:spLocks noGrp="1"/>
          </p:cNvSpPr>
          <p:nvPr>
            <p:ph type="ftr" sz="quarter" idx="4"/>
          </p:nvPr>
        </p:nvSpPr>
        <p:spPr>
          <a:xfrm>
            <a:off x="4025900" y="9721850"/>
            <a:ext cx="3078163" cy="511175"/>
          </a:xfrm>
          <a:prstGeom prst="rect">
            <a:avLst/>
          </a:prstGeom>
        </p:spPr>
        <p:txBody>
          <a:bodyPr vert="horz" lIns="99075" tIns="49538" rIns="99075" bIns="49538" rtlCol="1" anchor="b"/>
          <a:lstStyle>
            <a:lvl1pPr algn="r" fontAlgn="auto">
              <a:spcBef>
                <a:spcPts val="0"/>
              </a:spcBef>
              <a:spcAft>
                <a:spcPts val="0"/>
              </a:spcAft>
              <a:defRPr sz="1300">
                <a:latin typeface="+mn-lt"/>
                <a:cs typeface="+mn-cs"/>
              </a:defRPr>
            </a:lvl1pPr>
          </a:lstStyle>
          <a:p>
            <a:pPr>
              <a:defRPr/>
            </a:pPr>
            <a:endParaRPr lang="ar-SA"/>
          </a:p>
        </p:txBody>
      </p:sp>
      <p:sp>
        <p:nvSpPr>
          <p:cNvPr id="7" name="عنصر نائب لرقم الشريحة 6"/>
          <p:cNvSpPr>
            <a:spLocks noGrp="1"/>
          </p:cNvSpPr>
          <p:nvPr>
            <p:ph type="sldNum" sz="quarter" idx="5"/>
          </p:nvPr>
        </p:nvSpPr>
        <p:spPr>
          <a:xfrm>
            <a:off x="1588" y="9721850"/>
            <a:ext cx="3078162" cy="511175"/>
          </a:xfrm>
          <a:prstGeom prst="rect">
            <a:avLst/>
          </a:prstGeom>
        </p:spPr>
        <p:txBody>
          <a:bodyPr vert="horz" lIns="99075" tIns="49538" rIns="99075" bIns="49538" rtlCol="1" anchor="b"/>
          <a:lstStyle>
            <a:lvl1pPr algn="l" fontAlgn="auto">
              <a:spcBef>
                <a:spcPts val="0"/>
              </a:spcBef>
              <a:spcAft>
                <a:spcPts val="0"/>
              </a:spcAft>
              <a:defRPr sz="1300" smtClean="0">
                <a:latin typeface="+mn-lt"/>
                <a:cs typeface="+mn-cs"/>
              </a:defRPr>
            </a:lvl1pPr>
          </a:lstStyle>
          <a:p>
            <a:pPr>
              <a:defRPr/>
            </a:pPr>
            <a:fld id="{E3214CD8-D78E-45BA-9631-C321F0DB7435}" type="slidenum">
              <a:rPr lang="ar-SA"/>
              <a:pPr>
                <a:defRPr/>
              </a:pPr>
              <a:t>‹#›</a:t>
            </a:fld>
            <a:endParaRPr lang="ar-SA"/>
          </a:p>
        </p:txBody>
      </p:sp>
    </p:spTree>
    <p:extLst>
      <p:ext uri="{BB962C8B-B14F-4D97-AF65-F5344CB8AC3E}">
        <p14:creationId xmlns:p14="http://schemas.microsoft.com/office/powerpoint/2010/main" val="604292207"/>
      </p:ext>
    </p:extLst>
  </p:cSld>
  <p:clrMap bg1="lt1" tx1="dk1" bg2="lt2" tx2="dk2" accent1="accent1" accent2="accent2" accent3="accent3" accent4="accent4" accent5="accent5" accent6="accent6" hlink="hlink" folHlink="folHlink"/>
  <p:notesStyle>
    <a:lvl1pPr algn="r" rtl="1" fontAlgn="base">
      <a:spcBef>
        <a:spcPct val="30000"/>
      </a:spcBef>
      <a:spcAft>
        <a:spcPct val="0"/>
      </a:spcAft>
      <a:defRPr sz="1200" kern="1200">
        <a:solidFill>
          <a:schemeClr val="tx1"/>
        </a:solidFill>
        <a:latin typeface="+mn-lt"/>
        <a:ea typeface="+mn-ea"/>
        <a:cs typeface="Arial" pitchFamily="34" charset="0"/>
      </a:defRPr>
    </a:lvl1pPr>
    <a:lvl2pPr marL="457200" algn="r" rtl="1" fontAlgn="base">
      <a:spcBef>
        <a:spcPct val="30000"/>
      </a:spcBef>
      <a:spcAft>
        <a:spcPct val="0"/>
      </a:spcAft>
      <a:defRPr sz="1200" kern="1200">
        <a:solidFill>
          <a:schemeClr val="tx1"/>
        </a:solidFill>
        <a:latin typeface="+mn-lt"/>
        <a:ea typeface="+mn-ea"/>
        <a:cs typeface="Arial" pitchFamily="34" charset="0"/>
      </a:defRPr>
    </a:lvl2pPr>
    <a:lvl3pPr marL="914400" algn="r" rtl="1" fontAlgn="base">
      <a:spcBef>
        <a:spcPct val="30000"/>
      </a:spcBef>
      <a:spcAft>
        <a:spcPct val="0"/>
      </a:spcAft>
      <a:defRPr sz="1200" kern="1200">
        <a:solidFill>
          <a:schemeClr val="tx1"/>
        </a:solidFill>
        <a:latin typeface="+mn-lt"/>
        <a:ea typeface="+mn-ea"/>
        <a:cs typeface="Arial" pitchFamily="34" charset="0"/>
      </a:defRPr>
    </a:lvl3pPr>
    <a:lvl4pPr marL="1371600" algn="r" rtl="1" fontAlgn="base">
      <a:spcBef>
        <a:spcPct val="30000"/>
      </a:spcBef>
      <a:spcAft>
        <a:spcPct val="0"/>
      </a:spcAft>
      <a:defRPr sz="1200" kern="1200">
        <a:solidFill>
          <a:schemeClr val="tx1"/>
        </a:solidFill>
        <a:latin typeface="+mn-lt"/>
        <a:ea typeface="+mn-ea"/>
        <a:cs typeface="Arial" pitchFamily="34" charset="0"/>
      </a:defRPr>
    </a:lvl4pPr>
    <a:lvl5pPr marL="1828800" algn="r" rtl="1" fontAlgn="base">
      <a:spcBef>
        <a:spcPct val="30000"/>
      </a:spcBef>
      <a:spcAft>
        <a:spcPct val="0"/>
      </a:spcAft>
      <a:defRPr sz="1200" kern="1200">
        <a:solidFill>
          <a:schemeClr val="tx1"/>
        </a:solidFill>
        <a:latin typeface="+mn-lt"/>
        <a:ea typeface="+mn-ea"/>
        <a:cs typeface="Arial"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عنصر نائب لصورة الشريحة 1"/>
          <p:cNvSpPr>
            <a:spLocks noGrp="1" noRot="1" noChangeAspect="1" noTextEdit="1"/>
          </p:cNvSpPr>
          <p:nvPr>
            <p:ph type="sldImg"/>
          </p:nvPr>
        </p:nvSpPr>
        <p:spPr bwMode="auto">
          <a:xfrm>
            <a:off x="404813" y="247650"/>
            <a:ext cx="6294437" cy="43576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0" name="عنصر نائب للملاحظات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ar-SA" smtClean="0"/>
          </a:p>
        </p:txBody>
      </p:sp>
      <p:sp>
        <p:nvSpPr>
          <p:cNvPr id="7171" name="عنصر نائب لرقم الشريحة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2A205721-A18A-4567-9FB4-D05DD573BD32}" type="slidenum">
              <a:rPr lang="ar-SA"/>
              <a:pPr fontAlgn="base">
                <a:spcBef>
                  <a:spcPct val="0"/>
                </a:spcBef>
                <a:spcAft>
                  <a:spcPct val="0"/>
                </a:spcAft>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D2B93505-0206-405A-AA7B-6B540D95DE09}" type="slidenum">
              <a:rPr lang="ar-SA"/>
              <a:pPr fontAlgn="base">
                <a:spcBef>
                  <a:spcPct val="0"/>
                </a:spcBef>
                <a:spcAft>
                  <a:spcPct val="0"/>
                </a:spcAft>
              </a:pPr>
              <a:t>11</a:t>
            </a:fld>
            <a:endParaRPr lang="ar-S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DD5CA203-BE1F-4AAC-9FE3-27E46F7ED0BF}" type="slidenum">
              <a:rPr lang="ar-SA"/>
              <a:pPr fontAlgn="base">
                <a:spcBef>
                  <a:spcPct val="0"/>
                </a:spcBef>
                <a:spcAft>
                  <a:spcPct val="0"/>
                </a:spcAft>
              </a:pPr>
              <a:t>12</a:t>
            </a:fld>
            <a:endParaRPr lang="ar-S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916D835D-075A-4C1D-B4FF-793DC87D5DFD}" type="slidenum">
              <a:rPr lang="ar-SA"/>
              <a:pPr fontAlgn="base">
                <a:spcBef>
                  <a:spcPct val="0"/>
                </a:spcBef>
                <a:spcAft>
                  <a:spcPct val="0"/>
                </a:spcAft>
              </a:pPr>
              <a:t>13</a:t>
            </a:fld>
            <a:endParaRPr lang="ar-S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5A8AD1A3-9CBF-4400-8E00-E41899374A56}" type="slidenum">
              <a:rPr lang="ar-SA"/>
              <a:pPr fontAlgn="base">
                <a:spcBef>
                  <a:spcPct val="0"/>
                </a:spcBef>
                <a:spcAft>
                  <a:spcPct val="0"/>
                </a:spcAft>
              </a:pPr>
              <a:t>14</a:t>
            </a:fld>
            <a:endParaRPr lang="ar-S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187767A4-B050-4D9D-8BA8-6806E28A4415}" type="slidenum">
              <a:rPr lang="ar-SA"/>
              <a:pPr fontAlgn="base">
                <a:spcBef>
                  <a:spcPct val="0"/>
                </a:spcBef>
                <a:spcAft>
                  <a:spcPct val="0"/>
                </a:spcAft>
              </a:pPr>
              <a:t>15</a:t>
            </a:fld>
            <a:endParaRPr lang="ar-S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97D84D56-E648-4A01-BCCF-3260D3FCE62B}" type="slidenum">
              <a:rPr lang="ar-SA"/>
              <a:pPr fontAlgn="base">
                <a:spcBef>
                  <a:spcPct val="0"/>
                </a:spcBef>
                <a:spcAft>
                  <a:spcPct val="0"/>
                </a:spcAft>
              </a:pPr>
              <a:t>16</a:t>
            </a:fld>
            <a:endParaRPr lang="ar-S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34CD4DBB-82E8-49D6-8C84-CD4C9C4368D0}" type="slidenum">
              <a:rPr lang="ar-SA"/>
              <a:pPr fontAlgn="base">
                <a:spcBef>
                  <a:spcPct val="0"/>
                </a:spcBef>
                <a:spcAft>
                  <a:spcPct val="0"/>
                </a:spcAft>
              </a:pPr>
              <a:t>17</a:t>
            </a:fld>
            <a:endParaRPr lang="ar-S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32F237CF-E4B8-4808-B2C7-3B2430F18453}" type="slidenum">
              <a:rPr lang="ar-SA"/>
              <a:pPr fontAlgn="base">
                <a:spcBef>
                  <a:spcPct val="0"/>
                </a:spcBef>
                <a:spcAft>
                  <a:spcPct val="0"/>
                </a:spcAft>
              </a:pPr>
              <a:t>18</a:t>
            </a:fld>
            <a:endParaRPr lang="ar-S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9F0144EA-A2E5-4951-87FD-647DCE3B9B1B}" type="slidenum">
              <a:rPr lang="ar-SA"/>
              <a:pPr fontAlgn="base">
                <a:spcBef>
                  <a:spcPct val="0"/>
                </a:spcBef>
                <a:spcAft>
                  <a:spcPct val="0"/>
                </a:spcAft>
              </a:pPr>
              <a:t>19</a:t>
            </a:fld>
            <a:endParaRPr lang="ar-S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45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F35E82BD-916D-4DF2-BAAC-1CDA5EF37F86}" type="slidenum">
              <a:rPr lang="ar-SA"/>
              <a:pPr fontAlgn="base">
                <a:spcBef>
                  <a:spcPct val="0"/>
                </a:spcBef>
                <a:spcAft>
                  <a:spcPct val="0"/>
                </a:spcAft>
              </a:pPr>
              <a:t>20</a:t>
            </a:fld>
            <a:endParaRPr lang="ar-S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0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92753F6F-DD1B-421A-8B93-24B2276D5586}" type="slidenum">
              <a:rPr lang="ar-SA"/>
              <a:pPr fontAlgn="base">
                <a:spcBef>
                  <a:spcPct val="0"/>
                </a:spcBef>
                <a:spcAft>
                  <a:spcPct val="0"/>
                </a:spcAft>
              </a:pPr>
              <a:t>3</a:t>
            </a:fld>
            <a:endParaRPr lang="ar-S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471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BE38C6A5-3036-44D3-B261-E57EE624719D}" type="slidenum">
              <a:rPr lang="ar-SA"/>
              <a:pPr fontAlgn="base">
                <a:spcBef>
                  <a:spcPct val="0"/>
                </a:spcBef>
                <a:spcAft>
                  <a:spcPct val="0"/>
                </a:spcAft>
              </a:pPr>
              <a:t>21</a:t>
            </a:fld>
            <a:endParaRPr lang="ar-S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B19A58AD-EE96-49F6-9692-685BBE06C527}" type="slidenum">
              <a:rPr lang="ar-SA"/>
              <a:pPr fontAlgn="base">
                <a:spcBef>
                  <a:spcPct val="0"/>
                </a:spcBef>
                <a:spcAft>
                  <a:spcPct val="0"/>
                </a:spcAft>
              </a:pPr>
              <a:t>22</a:t>
            </a:fld>
            <a:endParaRPr lang="ar-S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A08A3A83-B631-4228-BF98-826483EAB1F2}" type="slidenum">
              <a:rPr lang="ar-SA"/>
              <a:pPr fontAlgn="base">
                <a:spcBef>
                  <a:spcPct val="0"/>
                </a:spcBef>
                <a:spcAft>
                  <a:spcPct val="0"/>
                </a:spcAft>
              </a:pPr>
              <a:t>23</a:t>
            </a:fld>
            <a:endParaRPr lang="ar-S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88AAF25E-3A90-4FAC-989F-254353329F0C}" type="slidenum">
              <a:rPr lang="ar-SA"/>
              <a:pPr fontAlgn="base">
                <a:spcBef>
                  <a:spcPct val="0"/>
                </a:spcBef>
                <a:spcAft>
                  <a:spcPct val="0"/>
                </a:spcAft>
              </a:pPr>
              <a:t>24</a:t>
            </a:fld>
            <a:endParaRPr lang="ar-S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558B122E-A637-4F9D-85B9-BBD2779A003E}" type="slidenum">
              <a:rPr lang="ar-SA"/>
              <a:pPr fontAlgn="base">
                <a:spcBef>
                  <a:spcPct val="0"/>
                </a:spcBef>
                <a:spcAft>
                  <a:spcPct val="0"/>
                </a:spcAft>
              </a:pPr>
              <a:t>25</a:t>
            </a:fld>
            <a:endParaRPr lang="ar-S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73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B156FE1A-C9B0-4B81-B9E4-73A639001B86}" type="slidenum">
              <a:rPr lang="ar-SA"/>
              <a:pPr fontAlgn="base">
                <a:spcBef>
                  <a:spcPct val="0"/>
                </a:spcBef>
                <a:spcAft>
                  <a:spcPct val="0"/>
                </a:spcAft>
              </a:pPr>
              <a:t>26</a:t>
            </a:fld>
            <a:endParaRPr lang="ar-S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C1F75FD4-A863-44A2-8D88-45575307BBD7}" type="slidenum">
              <a:rPr lang="ar-SA"/>
              <a:pPr fontAlgn="base">
                <a:spcBef>
                  <a:spcPct val="0"/>
                </a:spcBef>
                <a:spcAft>
                  <a:spcPct val="0"/>
                </a:spcAft>
              </a:pPr>
              <a:t>27</a:t>
            </a:fld>
            <a:endParaRPr lang="ar-S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598EB111-BFF5-4F25-9873-C88E1A61BA0B}" type="slidenum">
              <a:rPr lang="ar-SA"/>
              <a:pPr fontAlgn="base">
                <a:spcBef>
                  <a:spcPct val="0"/>
                </a:spcBef>
                <a:spcAft>
                  <a:spcPct val="0"/>
                </a:spcAft>
              </a:pPr>
              <a:t>28</a:t>
            </a:fld>
            <a:endParaRPr lang="ar-S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634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C9DF1A76-084A-4AB4-93B9-332D617BC33C}" type="slidenum">
              <a:rPr lang="ar-SA"/>
              <a:pPr fontAlgn="base">
                <a:spcBef>
                  <a:spcPct val="0"/>
                </a:spcBef>
                <a:spcAft>
                  <a:spcPct val="0"/>
                </a:spcAft>
              </a:pPr>
              <a:t>29</a:t>
            </a:fld>
            <a:endParaRPr lang="ar-S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655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0BDBA565-E875-45C5-8E68-4E833E2186AD}" type="slidenum">
              <a:rPr lang="ar-SA"/>
              <a:pPr fontAlgn="base">
                <a:spcBef>
                  <a:spcPct val="0"/>
                </a:spcBef>
                <a:spcAft>
                  <a:spcPct val="0"/>
                </a:spcAft>
              </a:pPr>
              <a:t>30</a:t>
            </a:fld>
            <a:endParaRPr lang="ar-S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2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CB123D65-3D78-445E-9E4E-CEC124D28966}" type="slidenum">
              <a:rPr lang="ar-SA"/>
              <a:pPr fontAlgn="base">
                <a:spcBef>
                  <a:spcPct val="0"/>
                </a:spcBef>
                <a:spcAft>
                  <a:spcPct val="0"/>
                </a:spcAft>
              </a:pPr>
              <a:t>4</a:t>
            </a:fld>
            <a:endParaRPr lang="ar-S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29156892-995B-4D43-BA9A-C44DFE3F5A78}" type="slidenum">
              <a:rPr lang="ar-SA"/>
              <a:pPr fontAlgn="base">
                <a:spcBef>
                  <a:spcPct val="0"/>
                </a:spcBef>
                <a:spcAft>
                  <a:spcPct val="0"/>
                </a:spcAft>
              </a:pPr>
              <a:t>31</a:t>
            </a:fld>
            <a:endParaRPr lang="ar-S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CEF35FA5-F22B-411F-8FF0-C9A8384E2687}" type="slidenum">
              <a:rPr lang="ar-SA"/>
              <a:pPr fontAlgn="base">
                <a:spcBef>
                  <a:spcPct val="0"/>
                </a:spcBef>
                <a:spcAft>
                  <a:spcPct val="0"/>
                </a:spcAft>
              </a:pPr>
              <a:t>32</a:t>
            </a:fld>
            <a:endParaRPr lang="ar-S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207248F5-7E9A-40FB-9280-57A5E6F2B00F}" type="slidenum">
              <a:rPr lang="ar-SA"/>
              <a:pPr fontAlgn="base">
                <a:spcBef>
                  <a:spcPct val="0"/>
                </a:spcBef>
                <a:spcAft>
                  <a:spcPct val="0"/>
                </a:spcAft>
              </a:pPr>
              <a:t>33</a:t>
            </a:fld>
            <a:endParaRPr lang="ar-S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1C383EC6-7512-43A6-A204-76DA493FCB56}" type="slidenum">
              <a:rPr lang="ar-SA"/>
              <a:pPr fontAlgn="base">
                <a:spcBef>
                  <a:spcPct val="0"/>
                </a:spcBef>
                <a:spcAft>
                  <a:spcPct val="0"/>
                </a:spcAft>
              </a:pPr>
              <a:t>34</a:t>
            </a:fld>
            <a:endParaRPr lang="ar-S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AD3CFB8A-4443-445B-91C2-18ADFD0A7DF9}" type="slidenum">
              <a:rPr lang="ar-SA"/>
              <a:pPr fontAlgn="base">
                <a:spcBef>
                  <a:spcPct val="0"/>
                </a:spcBef>
                <a:spcAft>
                  <a:spcPct val="0"/>
                </a:spcAft>
              </a:pPr>
              <a:t>35</a:t>
            </a:fld>
            <a:endParaRPr lang="ar-S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778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E82C54D6-2694-425B-A855-E32449523633}" type="slidenum">
              <a:rPr lang="ar-SA"/>
              <a:pPr fontAlgn="base">
                <a:spcBef>
                  <a:spcPct val="0"/>
                </a:spcBef>
                <a:spcAft>
                  <a:spcPct val="0"/>
                </a:spcAft>
              </a:pPr>
              <a:t>36</a:t>
            </a:fld>
            <a:endParaRPr lang="ar-S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8E433FC0-72ED-4D0E-A62B-AC5C02821FFE}" type="slidenum">
              <a:rPr lang="ar-SA"/>
              <a:pPr fontAlgn="base">
                <a:spcBef>
                  <a:spcPct val="0"/>
                </a:spcBef>
                <a:spcAft>
                  <a:spcPct val="0"/>
                </a:spcAft>
              </a:pPr>
              <a:t>40</a:t>
            </a:fld>
            <a:endParaRPr lang="en-US"/>
          </a:p>
        </p:txBody>
      </p:sp>
      <p:sp>
        <p:nvSpPr>
          <p:cNvPr id="829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B33188AA-4320-4174-A899-CC3B67608DC3}" type="slidenum">
              <a:rPr lang="ar-SA"/>
              <a:pPr fontAlgn="base">
                <a:spcBef>
                  <a:spcPct val="0"/>
                </a:spcBef>
                <a:spcAft>
                  <a:spcPct val="0"/>
                </a:spcAft>
              </a:pPr>
              <a:t>43</a:t>
            </a:fld>
            <a:endParaRPr lang="ar-S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B5005541-F428-41C9-8E44-68841EB330A0}" type="slidenum">
              <a:rPr lang="ar-SA"/>
              <a:pPr fontAlgn="base">
                <a:spcBef>
                  <a:spcPct val="0"/>
                </a:spcBef>
                <a:spcAft>
                  <a:spcPct val="0"/>
                </a:spcAft>
              </a:pPr>
              <a:t>44</a:t>
            </a:fld>
            <a:endParaRPr lang="ar-S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91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60598D25-1B6B-48DF-B534-240CF37F1ACA}" type="slidenum">
              <a:rPr lang="ar-SA"/>
              <a:pPr fontAlgn="base">
                <a:spcBef>
                  <a:spcPct val="0"/>
                </a:spcBef>
                <a:spcAft>
                  <a:spcPct val="0"/>
                </a:spcAft>
              </a:pPr>
              <a:t>45</a:t>
            </a:fld>
            <a:endParaRPr lang="ar-S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4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7777B8EB-2A1B-460F-AD57-059D4A024A44}" type="slidenum">
              <a:rPr lang="ar-SA"/>
              <a:pPr fontAlgn="base">
                <a:spcBef>
                  <a:spcPct val="0"/>
                </a:spcBef>
                <a:spcAft>
                  <a:spcPct val="0"/>
                </a:spcAft>
              </a:pPr>
              <a:t>5</a:t>
            </a:fld>
            <a:endParaRPr lang="ar-S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9D9DF438-3D60-4054-8C53-10F60E21E407}" type="slidenum">
              <a:rPr lang="ar-SA"/>
              <a:pPr fontAlgn="base">
                <a:spcBef>
                  <a:spcPct val="0"/>
                </a:spcBef>
                <a:spcAft>
                  <a:spcPct val="0"/>
                </a:spcAft>
              </a:pPr>
              <a:t>46</a:t>
            </a:fld>
            <a:endParaRPr lang="ar-S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952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B2B0391A-0D5A-4FB8-82AC-8C56F3BBD8B5}" type="slidenum">
              <a:rPr lang="ar-SA"/>
              <a:pPr fontAlgn="base">
                <a:spcBef>
                  <a:spcPct val="0"/>
                </a:spcBef>
                <a:spcAft>
                  <a:spcPct val="0"/>
                </a:spcAft>
              </a:pPr>
              <a:t>47</a:t>
            </a:fld>
            <a:endParaRPr lang="ar-S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972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71BD3C04-95BB-49A9-AC4C-F8E687B194A6}" type="slidenum">
              <a:rPr lang="ar-SA"/>
              <a:pPr fontAlgn="base">
                <a:spcBef>
                  <a:spcPct val="0"/>
                </a:spcBef>
                <a:spcAft>
                  <a:spcPct val="0"/>
                </a:spcAft>
              </a:pPr>
              <a:t>48</a:t>
            </a:fld>
            <a:endParaRPr lang="ar-S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993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24F223AF-DF48-47EF-AE38-C5D5172C9D36}" type="slidenum">
              <a:rPr lang="ar-SA"/>
              <a:pPr fontAlgn="base">
                <a:spcBef>
                  <a:spcPct val="0"/>
                </a:spcBef>
                <a:spcAft>
                  <a:spcPct val="0"/>
                </a:spcAft>
              </a:pPr>
              <a:t>49</a:t>
            </a:fld>
            <a:endParaRPr lang="ar-S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013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23C719E4-CFBF-42E1-B1B8-33C0078DDA15}" type="slidenum">
              <a:rPr lang="ar-SA"/>
              <a:pPr fontAlgn="base">
                <a:spcBef>
                  <a:spcPct val="0"/>
                </a:spcBef>
                <a:spcAft>
                  <a:spcPct val="0"/>
                </a:spcAft>
              </a:pPr>
              <a:t>50</a:t>
            </a:fld>
            <a:endParaRPr lang="ar-S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xfrm>
            <a:off x="404813" y="247650"/>
            <a:ext cx="6294437" cy="4359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endParaRPr lang="en-US" smtClean="0"/>
          </a:p>
        </p:txBody>
      </p:sp>
      <p:sp>
        <p:nvSpPr>
          <p:cNvPr id="1034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rtl="1" fontAlgn="base">
              <a:spcBef>
                <a:spcPct val="0"/>
              </a:spcBef>
              <a:spcAft>
                <a:spcPct val="0"/>
              </a:spcAft>
            </a:pPr>
            <a:fld id="{B49A83B7-C8D6-412A-990B-B03987882CA0}" type="slidenum">
              <a:rPr lang="ar-SA">
                <a:latin typeface="Arial" pitchFamily="34" charset="0"/>
              </a:rPr>
              <a:pPr rtl="1" fontAlgn="base">
                <a:spcBef>
                  <a:spcPct val="0"/>
                </a:spcBef>
                <a:spcAft>
                  <a:spcPct val="0"/>
                </a:spcAft>
              </a:pPr>
              <a:t>51</a:t>
            </a:fld>
            <a:endParaRPr lang="en-GB">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E2399D33-DF55-47D5-8296-CBE7DDD69D57}" type="slidenum">
              <a:rPr lang="ar-SA"/>
              <a:pPr fontAlgn="base">
                <a:spcBef>
                  <a:spcPct val="0"/>
                </a:spcBef>
                <a:spcAft>
                  <a:spcPct val="0"/>
                </a:spcAft>
              </a:pPr>
              <a:t>6</a:t>
            </a:fld>
            <a:endParaRPr lang="ar-S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524E46BB-E49E-4979-9E7E-D37C4C410B6D}" type="slidenum">
              <a:rPr lang="ar-SA"/>
              <a:pPr fontAlgn="base">
                <a:spcBef>
                  <a:spcPct val="0"/>
                </a:spcBef>
                <a:spcAft>
                  <a:spcPct val="0"/>
                </a:spcAft>
              </a:pPr>
              <a:t>7</a:t>
            </a:fld>
            <a:endParaRPr lang="ar-S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66566A69-72A1-41B8-931F-0E25E32CF463}" type="slidenum">
              <a:rPr lang="ar-SA"/>
              <a:pPr fontAlgn="base">
                <a:spcBef>
                  <a:spcPct val="0"/>
                </a:spcBef>
                <a:spcAft>
                  <a:spcPct val="0"/>
                </a:spcAft>
              </a:pPr>
              <a:t>8</a:t>
            </a:fld>
            <a:endParaRPr lang="ar-S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29C6175E-F1FB-4223-B21A-B21C0869137A}" type="slidenum">
              <a:rPr lang="ar-SA"/>
              <a:pPr fontAlgn="base">
                <a:spcBef>
                  <a:spcPct val="0"/>
                </a:spcBef>
                <a:spcAft>
                  <a:spcPct val="0"/>
                </a:spcAft>
              </a:pPr>
              <a:t>9</a:t>
            </a:fld>
            <a:endParaRPr lang="ar-S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540F4D49-E125-4048-BA7C-464E8BAAF4D6}" type="slidenum">
              <a:rPr lang="ar-SA"/>
              <a:pPr fontAlgn="base">
                <a:spcBef>
                  <a:spcPct val="0"/>
                </a:spcBef>
                <a:spcAft>
                  <a:spcPct val="0"/>
                </a:spcAft>
              </a:pPr>
              <a:t>10</a:t>
            </a:fld>
            <a:endParaRPr lang="ar-S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42636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95300" y="1600202"/>
            <a:ext cx="89154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7344869"/>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485900" y="3886200"/>
            <a:ext cx="69342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extLst>
      <p:ext uri="{BB962C8B-B14F-4D97-AF65-F5344CB8AC3E}">
        <p14:creationId xmlns:p14="http://schemas.microsoft.com/office/powerpoint/2010/main" val="3418288079"/>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4" r:id="rId3"/>
  </p:sldLayoutIdLst>
  <p:transition spd="slow">
    <p:fade/>
  </p:transition>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audio" Target="../media/audio10.wav"/><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audio" Target="../media/audio11.wav"/><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audio" Target="../media/audio12.wav"/><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audio" Target="../media/audio13.wav"/><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audio" Target="../media/audio14.wav"/><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audio" Target="../media/audio15.wav"/><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audio" Target="../media/audio16.wav"/><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audio" Target="../media/audio17.wav"/><Relationship Id="rId5" Type="http://schemas.openxmlformats.org/officeDocument/2006/relationships/image" Target="../media/image3.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8.wav"/><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9.wa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audio" Target="../media/audio20.wav"/><Relationship Id="rId5" Type="http://schemas.openxmlformats.org/officeDocument/2006/relationships/image" Target="../media/image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21.wav"/><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audio" Target="../media/audio22.wav"/><Relationship Id="rId5" Type="http://schemas.openxmlformats.org/officeDocument/2006/relationships/image" Target="../media/image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audio" Target="../media/audio23.wav"/><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audio" Target="../media/audio24.wav"/><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audio" Target="../media/audio25.wav"/><Relationship Id="rId5" Type="http://schemas.openxmlformats.org/officeDocument/2006/relationships/image" Target="../media/image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audio" Target="../media/audio26.wav"/><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audio" Target="../media/audio27.wav"/><Relationship Id="rId5" Type="http://schemas.openxmlformats.org/officeDocument/2006/relationships/image" Target="../media/image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audio" Target="../media/audio28.wav"/><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29.wav"/><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audio" Target="../media/audio3.wav"/><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30.wav"/><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audio" Target="../media/audio31.wav"/><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3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32.wav"/><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audio" Target="../media/audio33.wav"/><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audio" Target="../media/audio34.wav"/><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audio" Target="../media/audio35.wav"/><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38.png"/><Relationship Id="rId2" Type="http://schemas.openxmlformats.org/officeDocument/2006/relationships/slideLayout" Target="../slideLayouts/slideLayout1.xml"/><Relationship Id="rId1" Type="http://schemas.openxmlformats.org/officeDocument/2006/relationships/audio" Target="../media/audio36.wav"/><Relationship Id="rId6" Type="http://schemas.openxmlformats.org/officeDocument/2006/relationships/image" Target="../media/image37.png"/><Relationship Id="rId5" Type="http://schemas.openxmlformats.org/officeDocument/2006/relationships/image" Target="../media/image3.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37.wav"/></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audio" Target="../media/audio38.wav"/></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39.wav"/></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audio" Target="../media/audio4.wav"/><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audio" Target="../media/audio40.wav"/><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audio" Target="../media/audio41.wav"/><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audio" Target="../media/audio42.wav"/><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audio" Target="../media/audio43.wav"/><Relationship Id="rId5" Type="http://schemas.openxmlformats.org/officeDocument/2006/relationships/image" Target="../media/image3.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audio" Target="../media/audio44.wav"/><Relationship Id="rId5" Type="http://schemas.openxmlformats.org/officeDocument/2006/relationships/image" Target="../media/image3.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audio" Target="../media/audio45.wav"/><Relationship Id="rId5" Type="http://schemas.openxmlformats.org/officeDocument/2006/relationships/image" Target="../media/image3.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audio" Target="../media/audio46.wav"/><Relationship Id="rId5" Type="http://schemas.openxmlformats.org/officeDocument/2006/relationships/image" Target="../media/image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audio" Target="../media/audio47.wav"/><Relationship Id="rId5" Type="http://schemas.openxmlformats.org/officeDocument/2006/relationships/image" Target="../media/image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audio" Target="../media/audio48.wav"/><Relationship Id="rId5" Type="http://schemas.openxmlformats.org/officeDocument/2006/relationships/image" Target="../media/image3.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audio" Target="../media/audio49.wav"/><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audio" Target="../media/audio5.wav"/><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audio" Target="../media/audio50.wav"/><Relationship Id="rId5" Type="http://schemas.openxmlformats.org/officeDocument/2006/relationships/image" Target="../media/image3.pn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audio" Target="../media/audio51.wav"/><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audio" Target="../media/audio52.wa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audio" Target="../media/audio6.wav"/><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audio" Target="../media/audio7.wav"/><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8.wav"/><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audio" Target="../media/audio9.wav"/><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idx="4294967295"/>
          </p:nvPr>
        </p:nvSpPr>
        <p:spPr>
          <a:xfrm>
            <a:off x="1316038" y="782638"/>
            <a:ext cx="6678612" cy="990600"/>
          </a:xfrm>
        </p:spPr>
        <p:txBody>
          <a:bodyPr rtlCol="0">
            <a:normAutofit fontScale="90000"/>
          </a:bodyPr>
          <a:lstStyle/>
          <a:p>
            <a:pPr fontAlgn="auto">
              <a:spcAft>
                <a:spcPts val="0"/>
              </a:spcAft>
              <a:defRPr/>
            </a:pPr>
            <a:r>
              <a:rPr lang="ar-SA" sz="3600" dirty="0">
                <a:cs typeface="PT Bold Heading" pitchFamily="2" charset="-78"/>
              </a:rPr>
              <a:t>جامعة طرابلس</a:t>
            </a:r>
            <a:r>
              <a:rPr lang="en-GB" sz="3600" dirty="0">
                <a:cs typeface="PT Bold Heading" pitchFamily="2" charset="-78"/>
              </a:rPr>
              <a:t/>
            </a:r>
            <a:br>
              <a:rPr lang="en-GB" sz="3600" dirty="0">
                <a:cs typeface="PT Bold Heading" pitchFamily="2" charset="-78"/>
              </a:rPr>
            </a:br>
            <a:r>
              <a:rPr lang="ar-SA" sz="3600" dirty="0">
                <a:cs typeface="PT Bold Heading" pitchFamily="2" charset="-78"/>
              </a:rPr>
              <a:t>كلية تقنية المعلومات</a:t>
            </a:r>
            <a:endParaRPr lang="en-US" sz="3600" dirty="0">
              <a:cs typeface="PT Bold Heading" pitchFamily="2" charset="-78"/>
            </a:endParaRPr>
          </a:p>
        </p:txBody>
      </p:sp>
      <p:sp>
        <p:nvSpPr>
          <p:cNvPr id="9219" name="Subtitle 2"/>
          <p:cNvSpPr>
            <a:spLocks noGrp="1"/>
          </p:cNvSpPr>
          <p:nvPr>
            <p:ph type="subTitle" idx="4294967295"/>
          </p:nvPr>
        </p:nvSpPr>
        <p:spPr>
          <a:xfrm>
            <a:off x="165100" y="2743200"/>
            <a:ext cx="9634538" cy="533400"/>
          </a:xfrm>
        </p:spPr>
        <p:txBody>
          <a:bodyPr>
            <a:noAutofit/>
          </a:bodyPr>
          <a:lstStyle/>
          <a:p>
            <a:pPr algn="ctr">
              <a:buFont typeface="Wingdings 3" pitchFamily="18" charset="2"/>
              <a:buNone/>
            </a:pPr>
            <a:r>
              <a:rPr lang="ar-SA" sz="2800" b="1" smtClean="0">
                <a:solidFill>
                  <a:srgbClr val="0000CC"/>
                </a:solidFill>
                <a:latin typeface="Traditional Arabic" pitchFamily="18" charset="-78"/>
                <a:cs typeface="Traditional Arabic" pitchFamily="18" charset="-78"/>
              </a:rPr>
              <a:t>مقدمة في قواعد البيانات</a:t>
            </a:r>
          </a:p>
          <a:p>
            <a:pPr algn="ctr">
              <a:buFont typeface="Wingdings 3" pitchFamily="18" charset="2"/>
              <a:buNone/>
            </a:pPr>
            <a:r>
              <a:rPr lang="ar-SA" sz="2800" b="1" smtClean="0">
                <a:solidFill>
                  <a:srgbClr val="0000CC"/>
                </a:solidFill>
                <a:latin typeface="Traditional Arabic" pitchFamily="18" charset="-78"/>
                <a:cs typeface="Traditional Arabic" pitchFamily="18" charset="-78"/>
              </a:rPr>
              <a:t>   </a:t>
            </a:r>
            <a:r>
              <a:rPr lang="en-GB" sz="2800" b="1" smtClean="0">
                <a:solidFill>
                  <a:srgbClr val="0000CC"/>
                </a:solidFill>
                <a:latin typeface="Traditional Arabic" pitchFamily="18" charset="-78"/>
                <a:cs typeface="Traditional Arabic" pitchFamily="18" charset="-78"/>
              </a:rPr>
              <a:t>Introduction to </a:t>
            </a:r>
            <a:r>
              <a:rPr lang="en-US" sz="2800" b="1" smtClean="0">
                <a:solidFill>
                  <a:srgbClr val="0000FF"/>
                </a:solidFill>
                <a:latin typeface="Traditional Arabic" pitchFamily="18" charset="-78"/>
                <a:cs typeface="Traditional Arabic" pitchFamily="18" charset="-78"/>
              </a:rPr>
              <a:t>Databases </a:t>
            </a:r>
            <a:r>
              <a:rPr lang="en-US" sz="2800" smtClean="0">
                <a:solidFill>
                  <a:srgbClr val="0000CC"/>
                </a:solidFill>
                <a:latin typeface="Traditional Arabic" pitchFamily="18" charset="-78"/>
                <a:cs typeface="Traditional Arabic" pitchFamily="18" charset="-78"/>
              </a:rPr>
              <a:t/>
            </a:r>
            <a:br>
              <a:rPr lang="en-US" sz="2800" smtClean="0">
                <a:solidFill>
                  <a:srgbClr val="0000CC"/>
                </a:solidFill>
                <a:latin typeface="Traditional Arabic" pitchFamily="18" charset="-78"/>
                <a:cs typeface="Traditional Arabic" pitchFamily="18" charset="-78"/>
              </a:rPr>
            </a:br>
            <a:r>
              <a:rPr lang="en-US" sz="2800" smtClean="0">
                <a:solidFill>
                  <a:srgbClr val="0000CC"/>
                </a:solidFill>
                <a:latin typeface="Traditional Arabic" pitchFamily="18" charset="-78"/>
                <a:cs typeface="Traditional Arabic" pitchFamily="18" charset="-78"/>
              </a:rPr>
              <a:t> </a:t>
            </a:r>
            <a:r>
              <a:rPr lang="en-US" sz="2800" b="1" smtClean="0">
                <a:solidFill>
                  <a:srgbClr val="FF0000"/>
                </a:solidFill>
                <a:latin typeface="Traditional Arabic" pitchFamily="18" charset="-78"/>
                <a:cs typeface="Traditional Arabic" pitchFamily="18" charset="-78"/>
              </a:rPr>
              <a:t>ITGS228</a:t>
            </a:r>
            <a:r>
              <a:rPr lang="en-US" altLang="ar-SA" sz="2800" b="1" smtClean="0">
                <a:latin typeface="Traditional Arabic" pitchFamily="18" charset="-78"/>
                <a:cs typeface="Traditional Arabic" pitchFamily="18" charset="-78"/>
              </a:rPr>
              <a:t> </a:t>
            </a:r>
            <a:r>
              <a:rPr lang="en-US" sz="2800" smtClean="0">
                <a:solidFill>
                  <a:srgbClr val="0000CC"/>
                </a:solidFill>
                <a:latin typeface="Traditional Arabic" pitchFamily="18" charset="-78"/>
                <a:cs typeface="Traditional Arabic" pitchFamily="18" charset="-78"/>
              </a:rPr>
              <a:t/>
            </a:r>
            <a:br>
              <a:rPr lang="en-US" sz="2800" smtClean="0">
                <a:solidFill>
                  <a:srgbClr val="0000CC"/>
                </a:solidFill>
                <a:latin typeface="Traditional Arabic" pitchFamily="18" charset="-78"/>
                <a:cs typeface="Traditional Arabic" pitchFamily="18" charset="-78"/>
              </a:rPr>
            </a:br>
            <a:r>
              <a:rPr lang="en-GB" sz="2800" smtClean="0">
                <a:solidFill>
                  <a:srgbClr val="FF0000"/>
                </a:solidFill>
                <a:latin typeface="Traditional Arabic" pitchFamily="18" charset="-78"/>
                <a:cs typeface="Traditional Arabic" pitchFamily="18" charset="-78"/>
              </a:rPr>
              <a:t>h.ebrahem</a:t>
            </a:r>
            <a:r>
              <a:rPr lang="ar-SA" sz="2800" smtClean="0">
                <a:solidFill>
                  <a:srgbClr val="FF0000"/>
                </a:solidFill>
                <a:latin typeface="Traditional Arabic" pitchFamily="18" charset="-78"/>
                <a:cs typeface="Traditional Arabic" pitchFamily="18" charset="-78"/>
              </a:rPr>
              <a:t>@</a:t>
            </a:r>
            <a:r>
              <a:rPr lang="en-GB" sz="2800" smtClean="0">
                <a:solidFill>
                  <a:srgbClr val="FF0000"/>
                </a:solidFill>
                <a:latin typeface="Traditional Arabic" pitchFamily="18" charset="-78"/>
                <a:cs typeface="Traditional Arabic" pitchFamily="18" charset="-78"/>
              </a:rPr>
              <a:t>uot.edu.ly</a:t>
            </a:r>
            <a:endParaRPr lang="en-US" sz="2800" smtClean="0">
              <a:solidFill>
                <a:srgbClr val="0000CC"/>
              </a:solidFill>
              <a:latin typeface="Traditional Arabic" pitchFamily="18" charset="-78"/>
              <a:cs typeface="Traditional Arabic" pitchFamily="18" charset="-78"/>
            </a:endParaRPr>
          </a:p>
          <a:p>
            <a:pPr algn="ctr">
              <a:buFont typeface="Wingdings 3" pitchFamily="18" charset="2"/>
              <a:buNone/>
            </a:pPr>
            <a:r>
              <a:rPr lang="ar-SA" sz="2800" b="1" smtClean="0">
                <a:latin typeface="Traditional Arabic" pitchFamily="18" charset="-78"/>
                <a:cs typeface="Traditional Arabic" pitchFamily="18" charset="-78"/>
              </a:rPr>
              <a:t>الأستاذ - حسن علي حسن</a:t>
            </a:r>
          </a:p>
          <a:p>
            <a:pPr algn="ctr" rtl="1">
              <a:buFont typeface="Arial" pitchFamily="34" charset="0"/>
              <a:buNone/>
            </a:pPr>
            <a:r>
              <a:rPr lang="ar-SA" sz="2800" b="1" smtClean="0">
                <a:solidFill>
                  <a:srgbClr val="0033CC"/>
                </a:solidFill>
                <a:latin typeface="Traditional Arabic" pitchFamily="18" charset="-78"/>
                <a:cs typeface="Traditional Arabic" pitchFamily="18" charset="-78"/>
              </a:rPr>
              <a:t>المحاضرة الحادي عشر – </a:t>
            </a:r>
            <a:r>
              <a:rPr lang="ar-SA" sz="2800" b="1" smtClean="0">
                <a:latin typeface="Traditional Arabic" pitchFamily="18" charset="-78"/>
                <a:cs typeface="Traditional Arabic" pitchFamily="18" charset="-78"/>
              </a:rPr>
              <a:t>الجبر العلائقي</a:t>
            </a:r>
          </a:p>
          <a:p>
            <a:pPr algn="ctr" rtl="1">
              <a:buFont typeface="Arial" pitchFamily="34" charset="0"/>
              <a:buNone/>
            </a:pPr>
            <a:r>
              <a:rPr lang="ar-SA" sz="2800" b="1" smtClean="0">
                <a:latin typeface="Traditional Arabic" pitchFamily="18" charset="-78"/>
                <a:cs typeface="Traditional Arabic" pitchFamily="18" charset="-78"/>
              </a:rPr>
              <a:t>  </a:t>
            </a:r>
            <a:r>
              <a:rPr lang="en-GB" sz="2800" b="1" smtClean="0">
                <a:latin typeface="Traditional Arabic" pitchFamily="18" charset="-78"/>
                <a:cs typeface="Traditional Arabic" pitchFamily="18" charset="-78"/>
              </a:rPr>
              <a:t>Relational Algebra</a:t>
            </a:r>
            <a:endParaRPr lang="en-US" sz="2800" b="1" smtClean="0">
              <a:latin typeface="Traditional Arabic" pitchFamily="18" charset="-78"/>
              <a:cs typeface="Traditional Arabic" pitchFamily="18" charset="-78"/>
            </a:endParaRPr>
          </a:p>
        </p:txBody>
      </p:sp>
      <p:cxnSp>
        <p:nvCxnSpPr>
          <p:cNvPr id="5" name="Straight Connector 4"/>
          <p:cNvCxnSpPr/>
          <p:nvPr/>
        </p:nvCxnSpPr>
        <p:spPr>
          <a:xfrm>
            <a:off x="774700" y="2514600"/>
            <a:ext cx="8280400" cy="1588"/>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pic>
        <p:nvPicPr>
          <p:cNvPr id="8" name="صورة 7" descr="it_logo.png"/>
          <p:cNvPicPr>
            <a:picLocks noChangeAspect="1"/>
          </p:cNvPicPr>
          <p:nvPr/>
        </p:nvPicPr>
        <p:blipFill>
          <a:blip r:embed="rId4"/>
          <a:stretch>
            <a:fillRect/>
          </a:stretch>
        </p:blipFill>
        <p:spPr>
          <a:xfrm>
            <a:off x="117475" y="115888"/>
            <a:ext cx="1819275" cy="1441450"/>
          </a:xfrm>
          <a:prstGeom prst="rect">
            <a:avLst/>
          </a:prstGeom>
          <a:ln>
            <a:noFill/>
          </a:ln>
          <a:effectLst>
            <a:outerShdw blurRad="292100" dist="139700" dir="2700000" algn="tl" rotWithShape="0">
              <a:srgbClr val="333333">
                <a:alpha val="65000"/>
              </a:srgbClr>
            </a:outerShdw>
          </a:effectLst>
        </p:spPr>
      </p:pic>
      <p:pic>
        <p:nvPicPr>
          <p:cNvPr id="9" name="صورة 8" descr="uni_logo.png"/>
          <p:cNvPicPr>
            <a:picLocks noChangeAspect="1"/>
          </p:cNvPicPr>
          <p:nvPr/>
        </p:nvPicPr>
        <p:blipFill>
          <a:blip r:embed="rId5"/>
          <a:stretch>
            <a:fillRect/>
          </a:stretch>
        </p:blipFill>
        <p:spPr>
          <a:xfrm>
            <a:off x="7059613" y="115888"/>
            <a:ext cx="2724150" cy="2122487"/>
          </a:xfrm>
          <a:prstGeom prst="rect">
            <a:avLst/>
          </a:prstGeom>
          <a:ln>
            <a:noFill/>
          </a:ln>
          <a:effectLst>
            <a:outerShdw blurRad="292100" dist="139700" dir="2700000" algn="tl" rotWithShape="0">
              <a:srgbClr val="333333">
                <a:alpha val="65000"/>
              </a:srgbClr>
            </a:outerShdw>
          </a:effectLst>
        </p:spPr>
      </p:pic>
      <p:pic>
        <p:nvPicPr>
          <p:cNvPr id="6151" name="~PP12253.WAV">
            <a:hlinkClick r:id="" action="ppaction://media"/>
          </p:cNvPr>
          <p:cNvPicPr>
            <a:picLocks noRot="1" noChangeAspect="1" noChangeArrowheads="1"/>
          </p:cNvPicPr>
          <p:nvPr>
            <a:wavAudioFile r:embed="rId1" name="~PP1565.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428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1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15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عملية  الإختيار </a:t>
            </a:r>
            <a:r>
              <a:rPr lang="en-GB" sz="3200" b="1">
                <a:solidFill>
                  <a:srgbClr val="0000CC"/>
                </a:solidFill>
                <a:latin typeface="Traditional Arabic" pitchFamily="18" charset="-78"/>
                <a:cs typeface="Traditional Arabic" pitchFamily="18" charset="-78"/>
              </a:rPr>
              <a:t>SELECT</a:t>
            </a:r>
            <a:endParaRPr lang="en-US" sz="3200" b="1">
              <a:solidFill>
                <a:srgbClr val="0000CC"/>
              </a:solidFill>
              <a:latin typeface="Traditional Arabic" pitchFamily="18" charset="-78"/>
              <a:cs typeface="Traditional Arabic" pitchFamily="18" charset="-78"/>
            </a:endParaRPr>
          </a:p>
        </p:txBody>
      </p:sp>
      <p:sp>
        <p:nvSpPr>
          <p:cNvPr id="23554"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b="1">
                <a:latin typeface="Traditional Arabic" pitchFamily="18" charset="-78"/>
                <a:cs typeface="Traditional Arabic" pitchFamily="18" charset="-78"/>
              </a:rPr>
              <a:t>مثال3</a:t>
            </a:r>
            <a:r>
              <a:rPr lang="ar-SA" sz="2800">
                <a:latin typeface="Traditional Arabic" pitchFamily="18" charset="-78"/>
                <a:cs typeface="Traditional Arabic" pitchFamily="18" charset="-78"/>
              </a:rPr>
              <a:t>: لاسترجاع سجلات جميع الموظفين الذين يعملون في القسم رقم 1 ورواتبهم أكثر من 3500 دينار، أو يعملون في القسم 4 ورواتبهم أقل من 3000 دينار، يمكننا تنفيذ </a:t>
            </a:r>
            <a:r>
              <a:rPr lang="en-GB" sz="2800">
                <a:latin typeface="Traditional Arabic" pitchFamily="18" charset="-78"/>
                <a:cs typeface="Traditional Arabic" pitchFamily="18" charset="-78"/>
              </a:rPr>
              <a:t>SELECT </a:t>
            </a:r>
            <a:r>
              <a:rPr lang="ar-SA" sz="2800">
                <a:latin typeface="Traditional Arabic" pitchFamily="18" charset="-78"/>
                <a:cs typeface="Traditional Arabic" pitchFamily="18" charset="-78"/>
              </a:rPr>
              <a:t>كما في الشكل</a:t>
            </a:r>
          </a:p>
        </p:txBody>
      </p:sp>
      <p:pic>
        <p:nvPicPr>
          <p:cNvPr id="23555" name="Picture 6"/>
          <p:cNvPicPr>
            <a:picLocks noChangeAspect="1"/>
          </p:cNvPicPr>
          <p:nvPr/>
        </p:nvPicPr>
        <p:blipFill>
          <a:blip r:embed="rId4">
            <a:extLst>
              <a:ext uri="{28A0092B-C50C-407E-A947-70E740481C1C}">
                <a14:useLocalDpi xmlns:a14="http://schemas.microsoft.com/office/drawing/2010/main" val="0"/>
              </a:ext>
            </a:extLst>
          </a:blip>
          <a:srcRect b="61475"/>
          <a:stretch>
            <a:fillRect/>
          </a:stretch>
        </p:blipFill>
        <p:spPr bwMode="auto">
          <a:xfrm>
            <a:off x="5368925" y="3733800"/>
            <a:ext cx="4335463"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p:cNvPicPr>
            <a:picLocks noChangeAspect="1"/>
          </p:cNvPicPr>
          <p:nvPr/>
        </p:nvPicPr>
        <p:blipFill>
          <a:blip r:embed="rId5">
            <a:extLst>
              <a:ext uri="{28A0092B-C50C-407E-A947-70E740481C1C}">
                <a14:useLocalDpi xmlns:a14="http://schemas.microsoft.com/office/drawing/2010/main" val="0"/>
              </a:ext>
            </a:extLst>
          </a:blip>
          <a:srcRect t="71207"/>
          <a:stretch>
            <a:fillRect/>
          </a:stretch>
        </p:blipFill>
        <p:spPr bwMode="auto">
          <a:xfrm>
            <a:off x="560388" y="5345113"/>
            <a:ext cx="451485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8"/>
          <p:cNvPicPr>
            <a:picLocks noChangeAspect="1"/>
          </p:cNvPicPr>
          <p:nvPr/>
        </p:nvPicPr>
        <p:blipFill>
          <a:blip r:embed="rId5">
            <a:extLst>
              <a:ext uri="{28A0092B-C50C-407E-A947-70E740481C1C}">
                <a14:useLocalDpi xmlns:a14="http://schemas.microsoft.com/office/drawing/2010/main" val="0"/>
              </a:ext>
            </a:extLst>
          </a:blip>
          <a:srcRect b="70274"/>
          <a:stretch>
            <a:fillRect/>
          </a:stretch>
        </p:blipFill>
        <p:spPr bwMode="auto">
          <a:xfrm>
            <a:off x="920750" y="2349500"/>
            <a:ext cx="51117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P12316.WAV">
            <a:hlinkClick r:id="" action="ppaction://media"/>
          </p:cNvPr>
          <p:cNvPicPr>
            <a:picLocks noRot="1" noChangeAspect="1" noChangeArrowheads="1"/>
          </p:cNvPicPr>
          <p:nvPr>
            <a:wavAudioFile r:embed="rId1" name="~PP1485.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35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355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عملية الإسقاط </a:t>
            </a:r>
            <a:r>
              <a:rPr lang="en-GB" sz="3200" b="1">
                <a:solidFill>
                  <a:srgbClr val="0000CC"/>
                </a:solidFill>
                <a:latin typeface="Traditional Arabic" pitchFamily="18" charset="-78"/>
                <a:cs typeface="Traditional Arabic" pitchFamily="18" charset="-78"/>
              </a:rPr>
              <a:t>PROJECT</a:t>
            </a:r>
            <a:endParaRPr lang="en-US" sz="3200" b="1">
              <a:solidFill>
                <a:srgbClr val="0000CC"/>
              </a:solidFill>
              <a:latin typeface="Traditional Arabic" pitchFamily="18" charset="-78"/>
              <a:cs typeface="Traditional Arabic" pitchFamily="18" charset="-78"/>
            </a:endParaRPr>
          </a:p>
        </p:txBody>
      </p:sp>
      <p:sp>
        <p:nvSpPr>
          <p:cNvPr id="25602"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700">
                <a:latin typeface="Traditional Arabic" pitchFamily="18" charset="-78"/>
                <a:cs typeface="Traditional Arabic" pitchFamily="18" charset="-78"/>
              </a:rPr>
              <a:t>عملية الإسقاط</a:t>
            </a:r>
            <a:r>
              <a:rPr lang="en-GB" sz="2700">
                <a:latin typeface="Traditional Arabic" pitchFamily="18" charset="-78"/>
                <a:cs typeface="Traditional Arabic" pitchFamily="18" charset="-78"/>
              </a:rPr>
              <a:t>PROJECT </a:t>
            </a:r>
            <a:r>
              <a:rPr lang="ar-SA" sz="2700">
                <a:latin typeface="Traditional Arabic" pitchFamily="18" charset="-78"/>
                <a:cs typeface="Traditional Arabic" pitchFamily="18" charset="-78"/>
              </a:rPr>
              <a:t> فإنها تقوم بتحديد خصائص (أعمدة) معينة من الجدول. إذا أردنا عرض خصائص معينة فقط من الجدول، نقوم باستخدام عملية الإسقاط لعرض هذه الخصائص. نستخدم الرمز π (باي </a:t>
            </a:r>
            <a:r>
              <a:rPr lang="en-GB" sz="2700">
                <a:latin typeface="Traditional Arabic" pitchFamily="18" charset="-78"/>
                <a:cs typeface="Traditional Arabic" pitchFamily="18" charset="-78"/>
              </a:rPr>
              <a:t>Pi</a:t>
            </a:r>
            <a:r>
              <a:rPr lang="ar-SA" sz="2700">
                <a:latin typeface="Traditional Arabic" pitchFamily="18" charset="-78"/>
                <a:cs typeface="Traditional Arabic" pitchFamily="18" charset="-78"/>
              </a:rPr>
              <a:t>) لتمثيل عملية الإسقاط </a:t>
            </a:r>
            <a:r>
              <a:rPr lang="en-GB" sz="2700">
                <a:latin typeface="Traditional Arabic" pitchFamily="18" charset="-78"/>
                <a:cs typeface="Traditional Arabic" pitchFamily="18" charset="-78"/>
              </a:rPr>
              <a:t>PROJECT</a:t>
            </a:r>
            <a:r>
              <a:rPr lang="ar-SA" sz="2700">
                <a:latin typeface="Traditional Arabic" pitchFamily="18" charset="-78"/>
                <a:cs typeface="Traditional Arabic" pitchFamily="18" charset="-78"/>
              </a:rPr>
              <a:t>. الصيغة العامة لعملية الإسقاط كما في الشكل </a:t>
            </a:r>
          </a:p>
          <a:p>
            <a:pPr algn="just" rtl="1">
              <a:lnSpc>
                <a:spcPct val="150000"/>
              </a:lnSpc>
            </a:pPr>
            <a:endParaRPr lang="ar-SA" sz="2700">
              <a:latin typeface="Traditional Arabic" pitchFamily="18" charset="-78"/>
              <a:cs typeface="Traditional Arabic" pitchFamily="18" charset="-78"/>
            </a:endParaRPr>
          </a:p>
          <a:p>
            <a:pPr algn="just" rtl="1">
              <a:lnSpc>
                <a:spcPct val="150000"/>
              </a:lnSpc>
            </a:pPr>
            <a:endParaRPr lang="ar-SA" sz="2700">
              <a:latin typeface="Traditional Arabic" pitchFamily="18" charset="-78"/>
              <a:cs typeface="Traditional Arabic" pitchFamily="18" charset="-78"/>
            </a:endParaRPr>
          </a:p>
          <a:p>
            <a:pPr algn="just" rtl="1">
              <a:lnSpc>
                <a:spcPct val="150000"/>
              </a:lnSpc>
            </a:pPr>
            <a:r>
              <a:rPr lang="ar-SA" sz="2700">
                <a:latin typeface="Traditional Arabic" pitchFamily="18" charset="-78"/>
                <a:cs typeface="Traditional Arabic" pitchFamily="18" charset="-78"/>
              </a:rPr>
              <a:t>تعرض عملية الإسقاط خصائص محددة فقط حسب ما موجود في &lt;قائمة الخصائص&gt; بنفس الترتيب الموجود في الجدول، قد توجد بعض بيانات السجلات بها تكرار في البيانات عدا خاصية المفتاح الرئيسي، عملية الإسقاط تزيل أي بيانات متكررة في السجلات </a:t>
            </a:r>
          </a:p>
        </p:txBody>
      </p:sp>
      <p:pic>
        <p:nvPicPr>
          <p:cNvPr id="2560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36875" y="3357563"/>
            <a:ext cx="451485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P22316.WAV">
            <a:hlinkClick r:id="" action="ppaction://media"/>
          </p:cNvPr>
          <p:cNvPicPr>
            <a:picLocks noRot="1" noChangeAspect="1" noChangeArrowheads="1"/>
          </p:cNvPicPr>
          <p:nvPr>
            <a:wavAudioFile r:embed="rId1" name="~PP2007.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56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560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عملية الإسقاط </a:t>
            </a:r>
            <a:r>
              <a:rPr lang="en-GB" sz="3200" b="1">
                <a:solidFill>
                  <a:srgbClr val="0000CC"/>
                </a:solidFill>
                <a:latin typeface="Traditional Arabic" pitchFamily="18" charset="-78"/>
                <a:cs typeface="Traditional Arabic" pitchFamily="18" charset="-78"/>
              </a:rPr>
              <a:t>PROJECT</a:t>
            </a:r>
            <a:endParaRPr lang="en-US" sz="3200" b="1">
              <a:solidFill>
                <a:srgbClr val="0000CC"/>
              </a:solidFill>
              <a:latin typeface="Traditional Arabic" pitchFamily="18" charset="-78"/>
              <a:cs typeface="Traditional Arabic" pitchFamily="18" charset="-78"/>
            </a:endParaRPr>
          </a:p>
        </p:txBody>
      </p:sp>
      <p:sp>
        <p:nvSpPr>
          <p:cNvPr id="27650"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endParaRPr lang="ar-SA" sz="2800" b="1">
              <a:latin typeface="Traditional Arabic" pitchFamily="18" charset="-78"/>
              <a:cs typeface="Traditional Arabic" pitchFamily="18" charset="-78"/>
            </a:endParaRPr>
          </a:p>
          <a:p>
            <a:pPr algn="just" rtl="1">
              <a:lnSpc>
                <a:spcPct val="150000"/>
              </a:lnSpc>
            </a:pPr>
            <a:endParaRPr lang="ar-SA" sz="2800" b="1">
              <a:latin typeface="Traditional Arabic" pitchFamily="18" charset="-78"/>
              <a:cs typeface="Traditional Arabic" pitchFamily="18" charset="-78"/>
            </a:endParaRPr>
          </a:p>
          <a:p>
            <a:pPr algn="just" rtl="1">
              <a:lnSpc>
                <a:spcPct val="150000"/>
              </a:lnSpc>
            </a:pPr>
            <a:endParaRPr lang="ar-SA" sz="2800" b="1">
              <a:latin typeface="Traditional Arabic" pitchFamily="18" charset="-78"/>
              <a:cs typeface="Traditional Arabic" pitchFamily="18" charset="-78"/>
            </a:endParaRPr>
          </a:p>
          <a:p>
            <a:pPr algn="just" rtl="1">
              <a:lnSpc>
                <a:spcPct val="150000"/>
              </a:lnSpc>
            </a:pPr>
            <a:r>
              <a:rPr lang="ar-SA" sz="2800" b="1">
                <a:latin typeface="Traditional Arabic" pitchFamily="18" charset="-78"/>
                <a:cs typeface="Traditional Arabic" pitchFamily="18" charset="-78"/>
              </a:rPr>
              <a:t>مثال1:</a:t>
            </a:r>
            <a:r>
              <a:rPr lang="ar-SA" sz="2800">
                <a:latin typeface="Traditional Arabic" pitchFamily="18" charset="-78"/>
                <a:cs typeface="Traditional Arabic" pitchFamily="18" charset="-78"/>
              </a:rPr>
              <a:t> عرض الاسم الأول وتاريخ الميلاد والراتب من جدول الموظف، يمكننا استخدام عملية الإسقاط كما في الشكل</a:t>
            </a:r>
            <a:endParaRPr lang="ar-SA" sz="2700">
              <a:latin typeface="Traditional Arabic" pitchFamily="18" charset="-78"/>
              <a:cs typeface="Traditional Arabic" pitchFamily="18" charset="-78"/>
            </a:endParaRPr>
          </a:p>
        </p:txBody>
      </p:sp>
      <p:pic>
        <p:nvPicPr>
          <p:cNvPr id="27651" name="Picture 3"/>
          <p:cNvPicPr>
            <a:picLocks noChangeAspect="1"/>
          </p:cNvPicPr>
          <p:nvPr/>
        </p:nvPicPr>
        <p:blipFill>
          <a:blip r:embed="rId4">
            <a:extLst>
              <a:ext uri="{28A0092B-C50C-407E-A947-70E740481C1C}">
                <a14:useLocalDpi xmlns:a14="http://schemas.microsoft.com/office/drawing/2010/main" val="0"/>
              </a:ext>
            </a:extLst>
          </a:blip>
          <a:srcRect b="76152"/>
          <a:stretch>
            <a:fillRect/>
          </a:stretch>
        </p:blipFill>
        <p:spPr bwMode="auto">
          <a:xfrm>
            <a:off x="1352550" y="3644900"/>
            <a:ext cx="482441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p:cNvPicPr>
            <a:picLocks noChangeAspect="1"/>
          </p:cNvPicPr>
          <p:nvPr/>
        </p:nvPicPr>
        <p:blipFill>
          <a:blip r:embed="rId4">
            <a:extLst>
              <a:ext uri="{28A0092B-C50C-407E-A947-70E740481C1C}">
                <a14:useLocalDpi xmlns:a14="http://schemas.microsoft.com/office/drawing/2010/main" val="0"/>
              </a:ext>
            </a:extLst>
          </a:blip>
          <a:srcRect t="44807"/>
          <a:stretch>
            <a:fillRect/>
          </a:stretch>
        </p:blipFill>
        <p:spPr bwMode="auto">
          <a:xfrm>
            <a:off x="2381250" y="4868863"/>
            <a:ext cx="4516438"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p:cNvPicPr>
            <a:picLocks noChangeAspect="1"/>
          </p:cNvPicPr>
          <p:nvPr/>
        </p:nvPicPr>
        <p:blipFill>
          <a:blip r:embed="rId5">
            <a:extLst>
              <a:ext uri="{28A0092B-C50C-407E-A947-70E740481C1C}">
                <a14:useLocalDpi xmlns:a14="http://schemas.microsoft.com/office/drawing/2010/main" val="0"/>
              </a:ext>
            </a:extLst>
          </a:blip>
          <a:srcRect b="61475"/>
          <a:stretch>
            <a:fillRect/>
          </a:stretch>
        </p:blipFill>
        <p:spPr bwMode="auto">
          <a:xfrm>
            <a:off x="2865438" y="836613"/>
            <a:ext cx="43338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P12331.WAV">
            <a:hlinkClick r:id="" action="ppaction://media"/>
          </p:cNvPr>
          <p:cNvPicPr>
            <a:picLocks noRot="1" noChangeAspect="1" noChangeArrowheads="1"/>
          </p:cNvPicPr>
          <p:nvPr>
            <a:wavAudioFile r:embed="rId1" name="~PP1682.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76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765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عملية الإسقاط </a:t>
            </a:r>
            <a:r>
              <a:rPr lang="en-GB" sz="3200" b="1">
                <a:solidFill>
                  <a:srgbClr val="0000CC"/>
                </a:solidFill>
                <a:latin typeface="Traditional Arabic" pitchFamily="18" charset="-78"/>
                <a:cs typeface="Traditional Arabic" pitchFamily="18" charset="-78"/>
              </a:rPr>
              <a:t>PROJECT</a:t>
            </a:r>
            <a:endParaRPr lang="en-US" sz="3200" b="1">
              <a:solidFill>
                <a:srgbClr val="0000CC"/>
              </a:solidFill>
              <a:latin typeface="Traditional Arabic" pitchFamily="18" charset="-78"/>
              <a:cs typeface="Traditional Arabic" pitchFamily="18" charset="-78"/>
            </a:endParaRPr>
          </a:p>
        </p:txBody>
      </p:sp>
      <p:sp>
        <p:nvSpPr>
          <p:cNvPr id="29698"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endParaRPr lang="ar-SA" sz="2800" b="1">
              <a:latin typeface="Traditional Arabic" pitchFamily="18" charset="-78"/>
              <a:cs typeface="Traditional Arabic" pitchFamily="18" charset="-78"/>
            </a:endParaRPr>
          </a:p>
          <a:p>
            <a:pPr algn="just" rtl="1">
              <a:lnSpc>
                <a:spcPct val="150000"/>
              </a:lnSpc>
            </a:pPr>
            <a:endParaRPr lang="ar-SA" sz="2800" b="1">
              <a:latin typeface="Traditional Arabic" pitchFamily="18" charset="-78"/>
              <a:cs typeface="Traditional Arabic" pitchFamily="18" charset="-78"/>
            </a:endParaRPr>
          </a:p>
          <a:p>
            <a:pPr algn="just" rtl="1">
              <a:lnSpc>
                <a:spcPct val="150000"/>
              </a:lnSpc>
            </a:pPr>
            <a:endParaRPr lang="ar-SA" sz="2800" b="1">
              <a:latin typeface="Traditional Arabic" pitchFamily="18" charset="-78"/>
              <a:cs typeface="Traditional Arabic" pitchFamily="18" charset="-78"/>
            </a:endParaRPr>
          </a:p>
          <a:p>
            <a:pPr algn="just" rtl="1">
              <a:lnSpc>
                <a:spcPct val="150000"/>
              </a:lnSpc>
            </a:pPr>
            <a:r>
              <a:rPr lang="ar-SA" sz="2800" b="1">
                <a:latin typeface="Traditional Arabic" pitchFamily="18" charset="-78"/>
                <a:cs typeface="Traditional Arabic" pitchFamily="18" charset="-78"/>
              </a:rPr>
              <a:t>مثال2</a:t>
            </a:r>
            <a:r>
              <a:rPr lang="ar-SA" sz="2800">
                <a:latin typeface="Traditional Arabic" pitchFamily="18" charset="-78"/>
                <a:cs typeface="Traditional Arabic" pitchFamily="18" charset="-78"/>
              </a:rPr>
              <a:t>: عرض رقم القسم من جدول الموظف، أنظر الشكل </a:t>
            </a:r>
            <a:endParaRPr lang="ar-SA" sz="2700">
              <a:latin typeface="Traditional Arabic" pitchFamily="18" charset="-78"/>
              <a:cs typeface="Traditional Arabic" pitchFamily="18" charset="-78"/>
            </a:endParaRPr>
          </a:p>
        </p:txBody>
      </p:sp>
      <p:pic>
        <p:nvPicPr>
          <p:cNvPr id="29699" name="Picture 6"/>
          <p:cNvPicPr>
            <a:picLocks noChangeAspect="1"/>
          </p:cNvPicPr>
          <p:nvPr/>
        </p:nvPicPr>
        <p:blipFill>
          <a:blip r:embed="rId4">
            <a:extLst>
              <a:ext uri="{28A0092B-C50C-407E-A947-70E740481C1C}">
                <a14:useLocalDpi xmlns:a14="http://schemas.microsoft.com/office/drawing/2010/main" val="0"/>
              </a:ext>
            </a:extLst>
          </a:blip>
          <a:srcRect b="61475"/>
          <a:stretch>
            <a:fillRect/>
          </a:stretch>
        </p:blipFill>
        <p:spPr bwMode="auto">
          <a:xfrm>
            <a:off x="2936875" y="720725"/>
            <a:ext cx="43338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4"/>
          <p:cNvPicPr>
            <a:picLocks noChangeAspect="1"/>
          </p:cNvPicPr>
          <p:nvPr/>
        </p:nvPicPr>
        <p:blipFill>
          <a:blip r:embed="rId5">
            <a:extLst>
              <a:ext uri="{28A0092B-C50C-407E-A947-70E740481C1C}">
                <a14:useLocalDpi xmlns:a14="http://schemas.microsoft.com/office/drawing/2010/main" val="0"/>
              </a:ext>
            </a:extLst>
          </a:blip>
          <a:srcRect t="62706"/>
          <a:stretch>
            <a:fillRect/>
          </a:stretch>
        </p:blipFill>
        <p:spPr bwMode="auto">
          <a:xfrm>
            <a:off x="2400300" y="4797425"/>
            <a:ext cx="4713288"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7"/>
          <p:cNvPicPr>
            <a:picLocks noChangeAspect="1"/>
          </p:cNvPicPr>
          <p:nvPr/>
        </p:nvPicPr>
        <p:blipFill>
          <a:blip r:embed="rId5">
            <a:extLst>
              <a:ext uri="{28A0092B-C50C-407E-A947-70E740481C1C}">
                <a14:useLocalDpi xmlns:a14="http://schemas.microsoft.com/office/drawing/2010/main" val="0"/>
              </a:ext>
            </a:extLst>
          </a:blip>
          <a:srcRect b="78041"/>
          <a:stretch>
            <a:fillRect/>
          </a:stretch>
        </p:blipFill>
        <p:spPr bwMode="auto">
          <a:xfrm>
            <a:off x="2360613" y="3578225"/>
            <a:ext cx="49688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P12331.WAV">
            <a:hlinkClick r:id="" action="ppaction://media"/>
          </p:cNvPr>
          <p:cNvPicPr>
            <a:picLocks noRot="1" noChangeAspect="1" noChangeArrowheads="1"/>
          </p:cNvPicPr>
          <p:nvPr>
            <a:wavAudioFile r:embed="rId1" name="~PP1217.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970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970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تسلسل عمليات الإختيار </a:t>
            </a:r>
            <a:r>
              <a:rPr lang="en-GB" sz="3200" b="1">
                <a:solidFill>
                  <a:srgbClr val="0000CC"/>
                </a:solidFill>
                <a:latin typeface="Traditional Arabic" pitchFamily="18" charset="-78"/>
                <a:cs typeface="Traditional Arabic" pitchFamily="18" charset="-78"/>
              </a:rPr>
              <a:t>SELECT</a:t>
            </a:r>
            <a:r>
              <a:rPr lang="ar-SA" sz="3200" b="1">
                <a:solidFill>
                  <a:srgbClr val="0000CC"/>
                </a:solidFill>
                <a:latin typeface="Traditional Arabic" pitchFamily="18" charset="-78"/>
                <a:cs typeface="Traditional Arabic" pitchFamily="18" charset="-78"/>
              </a:rPr>
              <a:t> والإسقاط </a:t>
            </a:r>
            <a:r>
              <a:rPr lang="en-GB" sz="3200" b="1">
                <a:solidFill>
                  <a:srgbClr val="0000CC"/>
                </a:solidFill>
                <a:latin typeface="Traditional Arabic" pitchFamily="18" charset="-78"/>
                <a:cs typeface="Traditional Arabic" pitchFamily="18" charset="-78"/>
              </a:rPr>
              <a:t>PROJECT</a:t>
            </a:r>
            <a:endParaRPr lang="en-US" sz="3200" b="1">
              <a:solidFill>
                <a:srgbClr val="0000CC"/>
              </a:solidFill>
              <a:latin typeface="Traditional Arabic" pitchFamily="18" charset="-78"/>
              <a:cs typeface="Traditional Arabic" pitchFamily="18" charset="-78"/>
            </a:endParaRPr>
          </a:p>
        </p:txBody>
      </p:sp>
      <p:sp>
        <p:nvSpPr>
          <p:cNvPr id="31746"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الأمثلة السابقة تُبين أن نتائج العملية المتحصل عليها ليس لها أي اسم، بمعنى لم يتم تخصيص اسم للجدول الناتج عن تنفيذ العملية. لكي يتم تنظيم تسلسل العمليات، نقوم بتنفيذ العديد من عمليات الجبر العلائقي بشكل متسلسل واحدة بعد الأخرى. وبالتالي، كل عملية تنتج جدول يتم تخصيص اسم له، ويتم استخدام هذا الجدول الناتج في العملية التالية إذا لزم الأمر، أو نكتب جميع العمليات متداخلة مع بعض في جملة واحدة كتعبير جبر علائقي واحد.</a:t>
            </a:r>
            <a:endParaRPr lang="ar-SA" sz="2700">
              <a:latin typeface="Traditional Arabic" pitchFamily="18" charset="-78"/>
              <a:cs typeface="Traditional Arabic" pitchFamily="18" charset="-78"/>
            </a:endParaRPr>
          </a:p>
        </p:txBody>
      </p:sp>
      <p:pic>
        <p:nvPicPr>
          <p:cNvPr id="31749" name="~PP12347.WAV">
            <a:hlinkClick r:id="" action="ppaction://media"/>
          </p:cNvPr>
          <p:cNvPicPr>
            <a:picLocks noRot="1" noChangeAspect="1" noChangeArrowheads="1"/>
          </p:cNvPicPr>
          <p:nvPr>
            <a:wavAudioFile r:embed="rId1" name="~PP176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17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174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تسلسل عمليات الإختيار </a:t>
            </a:r>
            <a:r>
              <a:rPr lang="en-GB" sz="3200" b="1">
                <a:solidFill>
                  <a:srgbClr val="0000CC"/>
                </a:solidFill>
                <a:latin typeface="Traditional Arabic" pitchFamily="18" charset="-78"/>
                <a:cs typeface="Traditional Arabic" pitchFamily="18" charset="-78"/>
              </a:rPr>
              <a:t>SELECT</a:t>
            </a:r>
            <a:r>
              <a:rPr lang="ar-SA" sz="3200" b="1">
                <a:solidFill>
                  <a:srgbClr val="0000CC"/>
                </a:solidFill>
                <a:latin typeface="Traditional Arabic" pitchFamily="18" charset="-78"/>
                <a:cs typeface="Traditional Arabic" pitchFamily="18" charset="-78"/>
              </a:rPr>
              <a:t> والإسقاط </a:t>
            </a:r>
            <a:r>
              <a:rPr lang="en-GB" sz="3200" b="1">
                <a:solidFill>
                  <a:srgbClr val="0000CC"/>
                </a:solidFill>
                <a:latin typeface="Traditional Arabic" pitchFamily="18" charset="-78"/>
                <a:cs typeface="Traditional Arabic" pitchFamily="18" charset="-78"/>
              </a:rPr>
              <a:t>PROJECT</a:t>
            </a:r>
            <a:endParaRPr lang="en-US" sz="3200" b="1">
              <a:solidFill>
                <a:srgbClr val="0000CC"/>
              </a:solidFill>
              <a:latin typeface="Traditional Arabic" pitchFamily="18" charset="-78"/>
              <a:cs typeface="Traditional Arabic" pitchFamily="18" charset="-78"/>
            </a:endParaRPr>
          </a:p>
        </p:txBody>
      </p:sp>
      <p:sp>
        <p:nvSpPr>
          <p:cNvPr id="33794"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على سبيل المثال، لاسترجاع رقم الموظف واللقب والعنوان لجميع الموظفين الذين يعملون في القسم رقم 3، نقوم بتنفيذ كل من عملية </a:t>
            </a:r>
            <a:r>
              <a:rPr lang="en-GB" sz="2800">
                <a:latin typeface="Traditional Arabic" pitchFamily="18" charset="-78"/>
                <a:cs typeface="Traditional Arabic" pitchFamily="18" charset="-78"/>
              </a:rPr>
              <a:t>SELECT</a:t>
            </a:r>
            <a:r>
              <a:rPr lang="ar-SA" sz="2800">
                <a:latin typeface="Traditional Arabic" pitchFamily="18" charset="-78"/>
                <a:cs typeface="Traditional Arabic" pitchFamily="18" charset="-78"/>
              </a:rPr>
              <a:t> و</a:t>
            </a:r>
            <a:r>
              <a:rPr lang="en-GB" sz="2800">
                <a:latin typeface="Traditional Arabic" pitchFamily="18" charset="-78"/>
                <a:cs typeface="Traditional Arabic" pitchFamily="18" charset="-78"/>
              </a:rPr>
              <a:t>PROJECT</a:t>
            </a:r>
            <a:r>
              <a:rPr lang="ar-SA" sz="2800">
                <a:latin typeface="Traditional Arabic" pitchFamily="18" charset="-78"/>
                <a:cs typeface="Traditional Arabic" pitchFamily="18" charset="-78"/>
              </a:rPr>
              <a:t> معا. يمكننا الحصول على الناتج بطريقتين على النحو التالي:</a:t>
            </a:r>
          </a:p>
          <a:p>
            <a:pPr algn="just" rtl="1">
              <a:lnSpc>
                <a:spcPct val="150000"/>
              </a:lnSpc>
            </a:pPr>
            <a:r>
              <a:rPr lang="ar-SA" sz="2800" b="1">
                <a:latin typeface="Traditional Arabic" pitchFamily="18" charset="-78"/>
                <a:cs typeface="Traditional Arabic" pitchFamily="18" charset="-78"/>
              </a:rPr>
              <a:t>الطريقة الأولى </a:t>
            </a:r>
            <a:r>
              <a:rPr lang="ar-SA" sz="2800">
                <a:latin typeface="Traditional Arabic" pitchFamily="18" charset="-78"/>
                <a:cs typeface="Traditional Arabic" pitchFamily="18" charset="-78"/>
              </a:rPr>
              <a:t>بكتابة تعبير جبر علائقي واحد، أنظر الشكل </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r>
              <a:rPr lang="ar-SA" sz="2800" b="1">
                <a:latin typeface="Traditional Arabic" pitchFamily="18" charset="-78"/>
                <a:cs typeface="Traditional Arabic" pitchFamily="18" charset="-78"/>
              </a:rPr>
              <a:t>أو الطريقة الثانية </a:t>
            </a:r>
            <a:r>
              <a:rPr lang="ar-SA" sz="2800">
                <a:latin typeface="Traditional Arabic" pitchFamily="18" charset="-78"/>
                <a:cs typeface="Traditional Arabic" pitchFamily="18" charset="-78"/>
              </a:rPr>
              <a:t>بإظهار تسلسل العمليات مع إعطاء اسم لكل ناتج، أنظر الشكل </a:t>
            </a:r>
          </a:p>
        </p:txBody>
      </p:sp>
      <p:pic>
        <p:nvPicPr>
          <p:cNvPr id="33795" name="Picture 3"/>
          <p:cNvPicPr>
            <a:picLocks noChangeAspect="1"/>
          </p:cNvPicPr>
          <p:nvPr/>
        </p:nvPicPr>
        <p:blipFill>
          <a:blip r:embed="rId4">
            <a:extLst>
              <a:ext uri="{28A0092B-C50C-407E-A947-70E740481C1C}">
                <a14:useLocalDpi xmlns:a14="http://schemas.microsoft.com/office/drawing/2010/main" val="0"/>
              </a:ext>
            </a:extLst>
          </a:blip>
          <a:srcRect b="83315"/>
          <a:stretch>
            <a:fillRect/>
          </a:stretch>
        </p:blipFill>
        <p:spPr bwMode="auto">
          <a:xfrm>
            <a:off x="3008313" y="3578225"/>
            <a:ext cx="453548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p:cNvPicPr>
            <a:picLocks noChangeAspect="1"/>
          </p:cNvPicPr>
          <p:nvPr/>
        </p:nvPicPr>
        <p:blipFill>
          <a:blip r:embed="rId4">
            <a:extLst>
              <a:ext uri="{28A0092B-C50C-407E-A947-70E740481C1C}">
                <a14:useLocalDpi xmlns:a14="http://schemas.microsoft.com/office/drawing/2010/main" val="0"/>
              </a:ext>
            </a:extLst>
          </a:blip>
          <a:srcRect t="67680"/>
          <a:stretch>
            <a:fillRect/>
          </a:stretch>
        </p:blipFill>
        <p:spPr bwMode="auto">
          <a:xfrm>
            <a:off x="2936875" y="4868863"/>
            <a:ext cx="45339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300" y="5764213"/>
            <a:ext cx="277812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P52347.WAV">
            <a:hlinkClick r:id="" action="ppaction://media"/>
          </p:cNvPr>
          <p:cNvPicPr>
            <a:picLocks noRot="1" noChangeAspect="1" noChangeArrowheads="1"/>
          </p:cNvPicPr>
          <p:nvPr>
            <a:wavAudioFile r:embed="rId1" name="~PP58.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379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379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العمليات العلائقية الثنائية </a:t>
            </a:r>
            <a:r>
              <a:rPr lang="en-GB" sz="3200" b="1">
                <a:solidFill>
                  <a:srgbClr val="0000CC"/>
                </a:solidFill>
                <a:latin typeface="Traditional Arabic" pitchFamily="18" charset="-78"/>
                <a:cs typeface="Traditional Arabic" pitchFamily="18" charset="-78"/>
              </a:rPr>
              <a:t>Binary Relational Operations</a:t>
            </a:r>
            <a:endParaRPr lang="en-US" sz="3200" b="1">
              <a:solidFill>
                <a:srgbClr val="0000CC"/>
              </a:solidFill>
              <a:latin typeface="Traditional Arabic" pitchFamily="18" charset="-78"/>
              <a:cs typeface="Traditional Arabic" pitchFamily="18" charset="-78"/>
            </a:endParaRPr>
          </a:p>
        </p:txBody>
      </p:sp>
      <p:sp>
        <p:nvSpPr>
          <p:cNvPr id="35842"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إن عمليتا الإختيار </a:t>
            </a:r>
            <a:r>
              <a:rPr lang="en-GB" sz="2800">
                <a:latin typeface="Traditional Arabic" pitchFamily="18" charset="-78"/>
                <a:cs typeface="Traditional Arabic" pitchFamily="18" charset="-78"/>
              </a:rPr>
              <a:t>SELECT</a:t>
            </a:r>
            <a:r>
              <a:rPr lang="ar-SA" sz="2800">
                <a:latin typeface="Traditional Arabic" pitchFamily="18" charset="-78"/>
                <a:cs typeface="Traditional Arabic" pitchFamily="18" charset="-78"/>
              </a:rPr>
              <a:t> والإسقاط </a:t>
            </a:r>
            <a:r>
              <a:rPr lang="en-GB" sz="2800">
                <a:latin typeface="Traditional Arabic" pitchFamily="18" charset="-78"/>
                <a:cs typeface="Traditional Arabic" pitchFamily="18" charset="-78"/>
              </a:rPr>
              <a:t>PROJECT</a:t>
            </a:r>
            <a:r>
              <a:rPr lang="ar-SA" sz="2800">
                <a:latin typeface="Traditional Arabic" pitchFamily="18" charset="-78"/>
                <a:cs typeface="Traditional Arabic" pitchFamily="18" charset="-78"/>
              </a:rPr>
              <a:t> تطبقان على جدول واحد فقط، وإذا أردنا أن نسترجع سجلات من أكثر من جدول معا نستخدم أحد العمليات العلائقية الثنائية مثل (عملية الإتحاد </a:t>
            </a:r>
            <a:r>
              <a:rPr lang="en-GB" sz="2800">
                <a:latin typeface="Traditional Arabic" pitchFamily="18" charset="-78"/>
                <a:cs typeface="Traditional Arabic" pitchFamily="18" charset="-78"/>
              </a:rPr>
              <a:t>UNION</a:t>
            </a:r>
            <a:r>
              <a:rPr lang="ar-SA" sz="2800">
                <a:latin typeface="Traditional Arabic" pitchFamily="18" charset="-78"/>
                <a:cs typeface="Traditional Arabic" pitchFamily="18" charset="-78"/>
              </a:rPr>
              <a:t>، التقاطع</a:t>
            </a:r>
            <a:r>
              <a:rPr lang="en-GB" sz="2800">
                <a:latin typeface="Traditional Arabic" pitchFamily="18" charset="-78"/>
                <a:cs typeface="Traditional Arabic" pitchFamily="18" charset="-78"/>
              </a:rPr>
              <a:t>INTERSECTION </a:t>
            </a:r>
            <a:r>
              <a:rPr lang="ar-SA" sz="2800">
                <a:latin typeface="Traditional Arabic" pitchFamily="18" charset="-78"/>
                <a:cs typeface="Traditional Arabic" pitchFamily="18" charset="-78"/>
              </a:rPr>
              <a:t> والربط </a:t>
            </a:r>
            <a:r>
              <a:rPr lang="en-GB" sz="2800">
                <a:latin typeface="Traditional Arabic" pitchFamily="18" charset="-78"/>
                <a:cs typeface="Traditional Arabic" pitchFamily="18" charset="-78"/>
              </a:rPr>
              <a:t>JOIN</a:t>
            </a:r>
            <a:r>
              <a:rPr lang="ar-SA" sz="2800">
                <a:latin typeface="Traditional Arabic" pitchFamily="18" charset="-78"/>
                <a:cs typeface="Traditional Arabic" pitchFamily="18" charset="-78"/>
              </a:rPr>
              <a:t>) التي تعمل على جدولين من خلال الجمع بين السجلات ذات الصلة بناء على شرط معين.</a:t>
            </a:r>
          </a:p>
        </p:txBody>
      </p:sp>
      <p:pic>
        <p:nvPicPr>
          <p:cNvPr id="35845" name="~PP12362.WAV">
            <a:hlinkClick r:id="" action="ppaction://media"/>
          </p:cNvPr>
          <p:cNvPicPr>
            <a:picLocks noRot="1" noChangeAspect="1" noChangeArrowheads="1"/>
          </p:cNvPicPr>
          <p:nvPr>
            <a:wavAudioFile r:embed="rId1" name="~PP1723.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58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584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الاتحاد</a:t>
            </a:r>
            <a:r>
              <a:rPr lang="en-GB" sz="3200" b="1">
                <a:solidFill>
                  <a:srgbClr val="0000CC"/>
                </a:solidFill>
                <a:latin typeface="Traditional Arabic" pitchFamily="18" charset="-78"/>
                <a:cs typeface="Traditional Arabic" pitchFamily="18" charset="-78"/>
              </a:rPr>
              <a:t>UNION </a:t>
            </a:r>
            <a:endParaRPr lang="en-US" sz="3200" b="1">
              <a:solidFill>
                <a:srgbClr val="0000CC"/>
              </a:solidFill>
              <a:latin typeface="Traditional Arabic" pitchFamily="18" charset="-78"/>
              <a:cs typeface="Traditional Arabic" pitchFamily="18" charset="-78"/>
            </a:endParaRPr>
          </a:p>
        </p:txBody>
      </p:sp>
      <p:sp>
        <p:nvSpPr>
          <p:cNvPr id="37890"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الاتحاد هي عملية دمج سجلات جدولين في نتيجة واحدة بدون إظهار البيانات المتكررة. نستخدم الرمز U  أو (+) لتمثيل عملية الاتحاد</a:t>
            </a:r>
            <a:r>
              <a:rPr lang="en-GB" sz="2800">
                <a:latin typeface="Traditional Arabic" pitchFamily="18" charset="-78"/>
                <a:cs typeface="Traditional Arabic" pitchFamily="18" charset="-78"/>
              </a:rPr>
              <a:t>UNION  </a:t>
            </a:r>
            <a:r>
              <a:rPr lang="ar-SA" sz="2800">
                <a:latin typeface="Traditional Arabic" pitchFamily="18" charset="-78"/>
                <a:cs typeface="Traditional Arabic" pitchFamily="18" charset="-78"/>
              </a:rPr>
              <a:t>بين الجدولين. الصيغة العامة كما في الشكل </a:t>
            </a:r>
          </a:p>
        </p:txBody>
      </p:sp>
      <p:pic>
        <p:nvPicPr>
          <p:cNvPr id="37891" name="Picture 3"/>
          <p:cNvPicPr>
            <a:picLocks noChangeAspect="1"/>
          </p:cNvPicPr>
          <p:nvPr/>
        </p:nvPicPr>
        <p:blipFill>
          <a:blip r:embed="rId4">
            <a:extLst>
              <a:ext uri="{28A0092B-C50C-407E-A947-70E740481C1C}">
                <a14:useLocalDpi xmlns:a14="http://schemas.microsoft.com/office/drawing/2010/main" val="0"/>
              </a:ext>
            </a:extLst>
          </a:blip>
          <a:srcRect b="81660"/>
          <a:stretch>
            <a:fillRect/>
          </a:stretch>
        </p:blipFill>
        <p:spPr bwMode="auto">
          <a:xfrm>
            <a:off x="2792413" y="2924175"/>
            <a:ext cx="4786312"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P82362.WAV">
            <a:hlinkClick r:id="" action="ppaction://media"/>
          </p:cNvPr>
          <p:cNvPicPr>
            <a:picLocks noRot="1" noChangeAspect="1" noChangeArrowheads="1"/>
          </p:cNvPicPr>
          <p:nvPr>
            <a:wavAudioFile r:embed="rId1" name="~PP856.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78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789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الاتحاد</a:t>
            </a:r>
            <a:r>
              <a:rPr lang="en-GB" sz="3200" b="1">
                <a:solidFill>
                  <a:srgbClr val="0000CC"/>
                </a:solidFill>
                <a:latin typeface="Traditional Arabic" pitchFamily="18" charset="-78"/>
                <a:cs typeface="Traditional Arabic" pitchFamily="18" charset="-78"/>
              </a:rPr>
              <a:t>UNION </a:t>
            </a:r>
            <a:endParaRPr lang="en-US" sz="3200" b="1">
              <a:solidFill>
                <a:srgbClr val="0000CC"/>
              </a:solidFill>
              <a:latin typeface="Traditional Arabic" pitchFamily="18" charset="-78"/>
              <a:cs typeface="Traditional Arabic" pitchFamily="18" charset="-78"/>
            </a:endParaRPr>
          </a:p>
        </p:txBody>
      </p:sp>
      <p:sp>
        <p:nvSpPr>
          <p:cNvPr id="39938"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endParaRPr lang="ar-SA" sz="2800" b="1">
              <a:latin typeface="Traditional Arabic" pitchFamily="18" charset="-78"/>
              <a:cs typeface="Traditional Arabic" pitchFamily="18" charset="-78"/>
            </a:endParaRPr>
          </a:p>
          <a:p>
            <a:pPr algn="just" rtl="1">
              <a:lnSpc>
                <a:spcPct val="150000"/>
              </a:lnSpc>
            </a:pPr>
            <a:endParaRPr lang="ar-SA" sz="2800" b="1">
              <a:latin typeface="Traditional Arabic" pitchFamily="18" charset="-78"/>
              <a:cs typeface="Traditional Arabic" pitchFamily="18" charset="-78"/>
            </a:endParaRPr>
          </a:p>
          <a:p>
            <a:pPr algn="just" rtl="1">
              <a:lnSpc>
                <a:spcPct val="150000"/>
              </a:lnSpc>
            </a:pPr>
            <a:endParaRPr lang="ar-SA" b="1">
              <a:latin typeface="Traditional Arabic" pitchFamily="18" charset="-78"/>
              <a:cs typeface="Traditional Arabic" pitchFamily="18" charset="-78"/>
            </a:endParaRPr>
          </a:p>
          <a:p>
            <a:pPr algn="just" rtl="1"/>
            <a:r>
              <a:rPr lang="ar-SA" sz="2800" b="1">
                <a:latin typeface="Traditional Arabic" pitchFamily="18" charset="-78"/>
                <a:cs typeface="Traditional Arabic" pitchFamily="18" charset="-78"/>
              </a:rPr>
              <a:t>مثال1:</a:t>
            </a:r>
            <a:r>
              <a:rPr lang="ar-SA" sz="2800">
                <a:latin typeface="Traditional Arabic" pitchFamily="18" charset="-78"/>
                <a:cs typeface="Traditional Arabic" pitchFamily="18" charset="-78"/>
              </a:rPr>
              <a:t> لاسترداد عنوان جميع الموظفين من جدول الموظف وعنوان جميع الزبائن من جدول الزبون وعرضها في جدول واحد، يمكننا استخدام عملية الاتحاد في تعبير جبري علائقي واحد كما في الشكل </a:t>
            </a:r>
          </a:p>
        </p:txBody>
      </p:sp>
      <p:pic>
        <p:nvPicPr>
          <p:cNvPr id="39939" name="Picture 4"/>
          <p:cNvPicPr>
            <a:picLocks noChangeAspect="1"/>
          </p:cNvPicPr>
          <p:nvPr/>
        </p:nvPicPr>
        <p:blipFill>
          <a:blip r:embed="rId4">
            <a:extLst>
              <a:ext uri="{28A0092B-C50C-407E-A947-70E740481C1C}">
                <a14:useLocalDpi xmlns:a14="http://schemas.microsoft.com/office/drawing/2010/main" val="0"/>
              </a:ext>
            </a:extLst>
          </a:blip>
          <a:srcRect t="76431"/>
          <a:stretch>
            <a:fillRect/>
          </a:stretch>
        </p:blipFill>
        <p:spPr bwMode="auto">
          <a:xfrm>
            <a:off x="2714625" y="3500438"/>
            <a:ext cx="44767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81288" y="4398963"/>
            <a:ext cx="41433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6"/>
          <p:cNvPicPr>
            <a:picLocks noChangeAspect="1"/>
          </p:cNvPicPr>
          <p:nvPr/>
        </p:nvPicPr>
        <p:blipFill>
          <a:blip r:embed="rId6">
            <a:extLst>
              <a:ext uri="{28A0092B-C50C-407E-A947-70E740481C1C}">
                <a14:useLocalDpi xmlns:a14="http://schemas.microsoft.com/office/drawing/2010/main" val="0"/>
              </a:ext>
            </a:extLst>
          </a:blip>
          <a:srcRect b="62430"/>
          <a:stretch>
            <a:fillRect/>
          </a:stretch>
        </p:blipFill>
        <p:spPr bwMode="auto">
          <a:xfrm>
            <a:off x="4953000" y="650875"/>
            <a:ext cx="43338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7"/>
          <p:cNvPicPr>
            <a:picLocks noChangeAspect="1"/>
          </p:cNvPicPr>
          <p:nvPr/>
        </p:nvPicPr>
        <p:blipFill>
          <a:blip r:embed="rId6">
            <a:extLst>
              <a:ext uri="{28A0092B-C50C-407E-A947-70E740481C1C}">
                <a14:useLocalDpi xmlns:a14="http://schemas.microsoft.com/office/drawing/2010/main" val="0"/>
              </a:ext>
            </a:extLst>
          </a:blip>
          <a:srcRect l="11113" t="67862" r="11609"/>
          <a:stretch>
            <a:fillRect/>
          </a:stretch>
        </p:blipFill>
        <p:spPr bwMode="auto">
          <a:xfrm>
            <a:off x="1039813" y="765175"/>
            <a:ext cx="3349625"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P32378.WAV">
            <a:hlinkClick r:id="" action="ppaction://media"/>
          </p:cNvPr>
          <p:cNvPicPr>
            <a:picLocks noRot="1" noChangeAspect="1" noChangeArrowheads="1"/>
          </p:cNvPicPr>
          <p:nvPr>
            <a:wavAudioFile r:embed="rId1" name="~PP3774.WAV"/>
          </p:nvPr>
        </p:nvPicPr>
        <p:blipFill>
          <a:blip r:embed="rId7">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99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994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الاتحاد</a:t>
            </a:r>
            <a:r>
              <a:rPr lang="en-GB" sz="3200" b="1">
                <a:solidFill>
                  <a:srgbClr val="0000CC"/>
                </a:solidFill>
                <a:latin typeface="Traditional Arabic" pitchFamily="18" charset="-78"/>
                <a:cs typeface="Traditional Arabic" pitchFamily="18" charset="-78"/>
              </a:rPr>
              <a:t>UNION </a:t>
            </a:r>
            <a:endParaRPr lang="en-US" sz="3200" b="1">
              <a:solidFill>
                <a:srgbClr val="0000CC"/>
              </a:solidFill>
              <a:latin typeface="Traditional Arabic" pitchFamily="18" charset="-78"/>
              <a:cs typeface="Traditional Arabic" pitchFamily="18" charset="-78"/>
            </a:endParaRPr>
          </a:p>
        </p:txBody>
      </p:sp>
      <p:sp>
        <p:nvSpPr>
          <p:cNvPr id="41986"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r>
              <a:rPr lang="ar-SA" sz="2800" b="1">
                <a:latin typeface="Traditional Arabic" pitchFamily="18" charset="-78"/>
                <a:cs typeface="Traditional Arabic" pitchFamily="18" charset="-78"/>
              </a:rPr>
              <a:t>مثال2:</a:t>
            </a:r>
            <a:r>
              <a:rPr lang="ar-SA" sz="2800">
                <a:latin typeface="Traditional Arabic" pitchFamily="18" charset="-78"/>
                <a:cs typeface="Traditional Arabic" pitchFamily="18" charset="-78"/>
              </a:rPr>
              <a:t> لاسترجاع عنوان الموظفين وعنوان الزبائن الذين جنسهم أنثى، يمكننا استخدام عملية الاتحاد في تسلسل من العمليات كما في الشكل </a:t>
            </a:r>
          </a:p>
        </p:txBody>
      </p:sp>
      <p:pic>
        <p:nvPicPr>
          <p:cNvPr id="41987" name="Picture 6"/>
          <p:cNvPicPr>
            <a:picLocks noChangeAspect="1"/>
          </p:cNvPicPr>
          <p:nvPr/>
        </p:nvPicPr>
        <p:blipFill>
          <a:blip r:embed="rId4">
            <a:extLst>
              <a:ext uri="{28A0092B-C50C-407E-A947-70E740481C1C}">
                <a14:useLocalDpi xmlns:a14="http://schemas.microsoft.com/office/drawing/2010/main" val="0"/>
              </a:ext>
            </a:extLst>
          </a:blip>
          <a:srcRect b="62430"/>
          <a:stretch>
            <a:fillRect/>
          </a:stretch>
        </p:blipFill>
        <p:spPr bwMode="auto">
          <a:xfrm>
            <a:off x="5045075" y="692150"/>
            <a:ext cx="43338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7"/>
          <p:cNvPicPr>
            <a:picLocks noChangeAspect="1"/>
          </p:cNvPicPr>
          <p:nvPr/>
        </p:nvPicPr>
        <p:blipFill>
          <a:blip r:embed="rId4">
            <a:extLst>
              <a:ext uri="{28A0092B-C50C-407E-A947-70E740481C1C}">
                <a14:useLocalDpi xmlns:a14="http://schemas.microsoft.com/office/drawing/2010/main" val="0"/>
              </a:ext>
            </a:extLst>
          </a:blip>
          <a:srcRect l="11113" t="67862" r="11609"/>
          <a:stretch>
            <a:fillRect/>
          </a:stretch>
        </p:blipFill>
        <p:spPr bwMode="auto">
          <a:xfrm>
            <a:off x="555625" y="765175"/>
            <a:ext cx="3349625"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5925" y="3357563"/>
            <a:ext cx="451643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8"/>
          <p:cNvPicPr>
            <a:picLocks noChangeAspect="1"/>
          </p:cNvPicPr>
          <p:nvPr/>
        </p:nvPicPr>
        <p:blipFill>
          <a:blip r:embed="rId6">
            <a:extLst>
              <a:ext uri="{28A0092B-C50C-407E-A947-70E740481C1C}">
                <a14:useLocalDpi xmlns:a14="http://schemas.microsoft.com/office/drawing/2010/main" val="0"/>
              </a:ext>
            </a:extLst>
          </a:blip>
          <a:srcRect b="55930"/>
          <a:stretch>
            <a:fillRect/>
          </a:stretch>
        </p:blipFill>
        <p:spPr bwMode="auto">
          <a:xfrm>
            <a:off x="2419350" y="5372100"/>
            <a:ext cx="4478338"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P22378.WAV">
            <a:hlinkClick r:id="" action="ppaction://media"/>
          </p:cNvPr>
          <p:cNvPicPr>
            <a:picLocks noRot="1" noChangeAspect="1" noChangeArrowheads="1"/>
          </p:cNvPicPr>
          <p:nvPr>
            <a:wavAudioFile r:embed="rId1" name="~PP2356.WAV"/>
          </p:nvPr>
        </p:nvPicPr>
        <p:blipFill>
          <a:blip r:embed="rId7">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199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199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عنوان 1"/>
          <p:cNvSpPr>
            <a:spLocks noGrp="1"/>
          </p:cNvSpPr>
          <p:nvPr>
            <p:ph type="title"/>
          </p:nvPr>
        </p:nvSpPr>
        <p:spPr>
          <a:xfrm>
            <a:off x="495300" y="228600"/>
            <a:ext cx="8915400" cy="685800"/>
          </a:xfrm>
        </p:spPr>
        <p:txBody>
          <a:bodyPr/>
          <a:lstStyle/>
          <a:p>
            <a:pPr rtl="1"/>
            <a:r>
              <a:rPr lang="ar-LY" altLang="ar-SA" sz="3600" b="1" smtClean="0">
                <a:solidFill>
                  <a:srgbClr val="0000CC"/>
                </a:solidFill>
                <a:latin typeface="Traditional Arabic" pitchFamily="18" charset="-78"/>
                <a:cs typeface="Traditional Arabic" pitchFamily="18" charset="-78"/>
              </a:rPr>
              <a:t>مواضيع المحاضرة</a:t>
            </a:r>
            <a:endParaRPr lang="en-GB" altLang="ar-SA" sz="3600" b="1" smtClean="0">
              <a:solidFill>
                <a:srgbClr val="0000CC"/>
              </a:solidFill>
              <a:latin typeface="Traditional Arabic" pitchFamily="18" charset="-78"/>
              <a:cs typeface="Traditional Arabic" pitchFamily="18" charset="-78"/>
            </a:endParaRPr>
          </a:p>
        </p:txBody>
      </p:sp>
      <p:sp>
        <p:nvSpPr>
          <p:cNvPr id="8194" name="عنصر نائب للمحتوى 2"/>
          <p:cNvSpPr>
            <a:spLocks noGrp="1"/>
          </p:cNvSpPr>
          <p:nvPr>
            <p:ph sz="quarter" idx="1"/>
          </p:nvPr>
        </p:nvSpPr>
        <p:spPr>
          <a:xfrm>
            <a:off x="247650" y="981075"/>
            <a:ext cx="9410700" cy="5343525"/>
          </a:xfrm>
        </p:spPr>
        <p:txBody>
          <a:bodyPr/>
          <a:lstStyle/>
          <a:p>
            <a:pPr algn="just" rtl="1"/>
            <a:r>
              <a:rPr lang="ar-SA" sz="2800" smtClean="0">
                <a:latin typeface="Traditional Arabic" pitchFamily="18" charset="-78"/>
                <a:cs typeface="Traditional Arabic" pitchFamily="18" charset="-78"/>
              </a:rPr>
              <a:t>العمليات العلائقية الأحادية </a:t>
            </a:r>
            <a:r>
              <a:rPr lang="en-GB" sz="2800" smtClean="0">
                <a:latin typeface="Traditional Arabic" pitchFamily="18" charset="-78"/>
                <a:cs typeface="Traditional Arabic" pitchFamily="18" charset="-78"/>
              </a:rPr>
              <a:t>Unary Relational Operations</a:t>
            </a:r>
            <a:endParaRPr lang="en-US" sz="2000" smtClean="0">
              <a:latin typeface="Traditional Arabic" pitchFamily="18" charset="-78"/>
              <a:cs typeface="Traditional Arabic" pitchFamily="18" charset="-78"/>
            </a:endParaRPr>
          </a:p>
          <a:p>
            <a:pPr lvl="1" algn="just" rtl="1"/>
            <a:r>
              <a:rPr lang="ar-SA" sz="2400" smtClean="0">
                <a:latin typeface="Traditional Arabic" pitchFamily="18" charset="-78"/>
                <a:cs typeface="Traditional Arabic" pitchFamily="18" charset="-78"/>
              </a:rPr>
              <a:t>عملية  الإختيار </a:t>
            </a:r>
            <a:r>
              <a:rPr lang="en-GB" sz="2400" smtClean="0">
                <a:latin typeface="Traditional Arabic" pitchFamily="18" charset="-78"/>
                <a:cs typeface="Traditional Arabic" pitchFamily="18" charset="-78"/>
              </a:rPr>
              <a:t>SELECT</a:t>
            </a:r>
            <a:endParaRPr lang="en-US" sz="2000" smtClean="0">
              <a:latin typeface="Traditional Arabic" pitchFamily="18" charset="-78"/>
              <a:cs typeface="Traditional Arabic" pitchFamily="18" charset="-78"/>
            </a:endParaRPr>
          </a:p>
          <a:p>
            <a:pPr lvl="1" algn="just" rtl="1"/>
            <a:r>
              <a:rPr lang="ar-SA" sz="2400" smtClean="0">
                <a:latin typeface="Traditional Arabic" pitchFamily="18" charset="-78"/>
                <a:cs typeface="Traditional Arabic" pitchFamily="18" charset="-78"/>
              </a:rPr>
              <a:t>عملية الإسقاط </a:t>
            </a:r>
            <a:r>
              <a:rPr lang="en-GB" sz="2400" smtClean="0">
                <a:latin typeface="Traditional Arabic" pitchFamily="18" charset="-78"/>
                <a:cs typeface="Traditional Arabic" pitchFamily="18" charset="-78"/>
              </a:rPr>
              <a:t>PROJECT</a:t>
            </a:r>
            <a:endParaRPr lang="en-US" sz="2000" smtClean="0">
              <a:latin typeface="Traditional Arabic" pitchFamily="18" charset="-78"/>
              <a:cs typeface="Traditional Arabic" pitchFamily="18" charset="-78"/>
            </a:endParaRPr>
          </a:p>
          <a:p>
            <a:pPr algn="just" rtl="1"/>
            <a:r>
              <a:rPr lang="ar-SA" sz="2800" smtClean="0">
                <a:latin typeface="Traditional Arabic" pitchFamily="18" charset="-78"/>
                <a:cs typeface="Traditional Arabic" pitchFamily="18" charset="-78"/>
              </a:rPr>
              <a:t>العمليات العلائقية الثنائية </a:t>
            </a:r>
            <a:r>
              <a:rPr lang="en-GB" sz="2800" smtClean="0">
                <a:latin typeface="Traditional Arabic" pitchFamily="18" charset="-78"/>
                <a:cs typeface="Traditional Arabic" pitchFamily="18" charset="-78"/>
              </a:rPr>
              <a:t>Binary Relational Operations</a:t>
            </a:r>
            <a:endParaRPr lang="en-US" sz="2000" smtClean="0">
              <a:latin typeface="Traditional Arabic" pitchFamily="18" charset="-78"/>
              <a:cs typeface="Traditional Arabic" pitchFamily="18" charset="-78"/>
            </a:endParaRPr>
          </a:p>
          <a:p>
            <a:pPr lvl="1" algn="just" rtl="1"/>
            <a:r>
              <a:rPr lang="ar-SA" sz="2400" smtClean="0">
                <a:latin typeface="Traditional Arabic" pitchFamily="18" charset="-78"/>
                <a:cs typeface="Traditional Arabic" pitchFamily="18" charset="-78"/>
              </a:rPr>
              <a:t>الاتحاد</a:t>
            </a:r>
            <a:r>
              <a:rPr lang="en-GB" sz="2400" smtClean="0">
                <a:latin typeface="Traditional Arabic" pitchFamily="18" charset="-78"/>
                <a:cs typeface="Traditional Arabic" pitchFamily="18" charset="-78"/>
              </a:rPr>
              <a:t>UNION </a:t>
            </a:r>
            <a:endParaRPr lang="en-US" sz="2000" smtClean="0">
              <a:latin typeface="Traditional Arabic" pitchFamily="18" charset="-78"/>
              <a:cs typeface="Traditional Arabic" pitchFamily="18" charset="-78"/>
            </a:endParaRPr>
          </a:p>
          <a:p>
            <a:pPr lvl="1" algn="just" rtl="1"/>
            <a:r>
              <a:rPr lang="ar-SA" sz="2400" smtClean="0">
                <a:latin typeface="Traditional Arabic" pitchFamily="18" charset="-78"/>
                <a:cs typeface="Traditional Arabic" pitchFamily="18" charset="-78"/>
              </a:rPr>
              <a:t>التقاطع </a:t>
            </a:r>
            <a:r>
              <a:rPr lang="en-GB" sz="2400" smtClean="0">
                <a:latin typeface="Traditional Arabic" pitchFamily="18" charset="-78"/>
                <a:cs typeface="Traditional Arabic" pitchFamily="18" charset="-78"/>
              </a:rPr>
              <a:t>INTERSECTION </a:t>
            </a:r>
            <a:endParaRPr lang="en-US" sz="2000" smtClean="0">
              <a:latin typeface="Traditional Arabic" pitchFamily="18" charset="-78"/>
              <a:cs typeface="Traditional Arabic" pitchFamily="18" charset="-78"/>
            </a:endParaRPr>
          </a:p>
          <a:p>
            <a:pPr lvl="1" algn="just" rtl="1"/>
            <a:r>
              <a:rPr lang="ar-SA" sz="2400" smtClean="0">
                <a:latin typeface="Traditional Arabic" pitchFamily="18" charset="-78"/>
                <a:cs typeface="Traditional Arabic" pitchFamily="18" charset="-78"/>
              </a:rPr>
              <a:t>الفرق </a:t>
            </a:r>
            <a:r>
              <a:rPr lang="en-GB" sz="2400" smtClean="0">
                <a:latin typeface="Traditional Arabic" pitchFamily="18" charset="-78"/>
                <a:cs typeface="Traditional Arabic" pitchFamily="18" charset="-78"/>
              </a:rPr>
              <a:t>DIFFERENCE </a:t>
            </a:r>
            <a:endParaRPr lang="en-US" sz="2000" smtClean="0">
              <a:latin typeface="Traditional Arabic" pitchFamily="18" charset="-78"/>
              <a:cs typeface="Traditional Arabic" pitchFamily="18" charset="-78"/>
            </a:endParaRPr>
          </a:p>
          <a:p>
            <a:pPr lvl="1" algn="just" rtl="1"/>
            <a:r>
              <a:rPr lang="ar-SA" sz="2400" smtClean="0">
                <a:latin typeface="Traditional Arabic" pitchFamily="18" charset="-78"/>
                <a:cs typeface="Traditional Arabic" pitchFamily="18" charset="-78"/>
              </a:rPr>
              <a:t>الضرب الكارتيزي </a:t>
            </a:r>
            <a:r>
              <a:rPr lang="en-GB" sz="2400" smtClean="0">
                <a:latin typeface="Traditional Arabic" pitchFamily="18" charset="-78"/>
                <a:cs typeface="Traditional Arabic" pitchFamily="18" charset="-78"/>
              </a:rPr>
              <a:t>CARTESIAN PRODUCT</a:t>
            </a:r>
            <a:endParaRPr lang="en-US" sz="2000" smtClean="0">
              <a:latin typeface="Traditional Arabic" pitchFamily="18" charset="-78"/>
              <a:cs typeface="Traditional Arabic" pitchFamily="18" charset="-78"/>
            </a:endParaRPr>
          </a:p>
          <a:p>
            <a:pPr lvl="1" algn="just" rtl="1"/>
            <a:r>
              <a:rPr lang="ar-SA" sz="2400" smtClean="0">
                <a:latin typeface="Traditional Arabic" pitchFamily="18" charset="-78"/>
                <a:cs typeface="Traditional Arabic" pitchFamily="18" charset="-78"/>
              </a:rPr>
              <a:t>عملية الربط </a:t>
            </a:r>
            <a:r>
              <a:rPr lang="en-GB" sz="2400" smtClean="0">
                <a:latin typeface="Traditional Arabic" pitchFamily="18" charset="-78"/>
                <a:cs typeface="Traditional Arabic" pitchFamily="18" charset="-78"/>
              </a:rPr>
              <a:t>JOIN</a:t>
            </a:r>
          </a:p>
          <a:p>
            <a:pPr lvl="1" algn="just" rtl="1"/>
            <a:r>
              <a:rPr lang="ar-SA" sz="2400" smtClean="0">
                <a:latin typeface="Traditional Arabic" pitchFamily="18" charset="-78"/>
                <a:cs typeface="Traditional Arabic" pitchFamily="18" charset="-78"/>
              </a:rPr>
              <a:t>الروابط الخارجية </a:t>
            </a:r>
            <a:r>
              <a:rPr lang="en-GB" sz="2400" smtClean="0">
                <a:latin typeface="Traditional Arabic" pitchFamily="18" charset="-78"/>
                <a:cs typeface="Traditional Arabic" pitchFamily="18" charset="-78"/>
              </a:rPr>
              <a:t>OUTER JOINs</a:t>
            </a:r>
            <a:endParaRPr lang="en-US" sz="2400" smtClean="0">
              <a:latin typeface="Traditional Arabic" pitchFamily="18" charset="-78"/>
              <a:cs typeface="Traditional Arabic" pitchFamily="18" charset="-78"/>
            </a:endParaRPr>
          </a:p>
          <a:p>
            <a:pPr algn="just" rtl="1"/>
            <a:endParaRPr lang="en-GB" sz="6600" b="1" smtClean="0">
              <a:latin typeface="Traditional Arabic" pitchFamily="18" charset="-78"/>
              <a:cs typeface="Traditional Arabic" pitchFamily="18" charset="-78"/>
            </a:endParaRPr>
          </a:p>
        </p:txBody>
      </p:sp>
      <p:pic>
        <p:nvPicPr>
          <p:cNvPr id="8196" name="~PP12269.WAV">
            <a:hlinkClick r:id="" action="ppaction://media"/>
          </p:cNvPr>
          <p:cNvPicPr>
            <a:picLocks noRot="1" noChangeAspect="1" noChangeArrowheads="1"/>
          </p:cNvPicPr>
          <p:nvPr>
            <a:wavAudioFile r:embed="rId1" name="~PP1842.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1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19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التقاطع</a:t>
            </a:r>
            <a:r>
              <a:rPr lang="en-GB" sz="3200" b="1">
                <a:solidFill>
                  <a:srgbClr val="0000CC"/>
                </a:solidFill>
                <a:latin typeface="Traditional Arabic" pitchFamily="18" charset="-78"/>
                <a:cs typeface="Traditional Arabic" pitchFamily="18" charset="-78"/>
              </a:rPr>
              <a:t>INTERSECTION </a:t>
            </a:r>
            <a:endParaRPr lang="en-US" sz="3200" b="1">
              <a:solidFill>
                <a:srgbClr val="0000CC"/>
              </a:solidFill>
              <a:latin typeface="Traditional Arabic" pitchFamily="18" charset="-78"/>
              <a:cs typeface="Traditional Arabic" pitchFamily="18" charset="-78"/>
            </a:endParaRPr>
          </a:p>
        </p:txBody>
      </p:sp>
      <p:sp>
        <p:nvSpPr>
          <p:cNvPr id="44034"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en-US"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هي عملية دمج سجلات جدولين في نتيجة واحدة للحصول على السجلات المشتركة بينهما. نستخدم الرمز ∩</a:t>
            </a:r>
            <a:r>
              <a:rPr lang="ar-SA"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لتمثيل عملية التقاطع بين الجدولين. الصيغة العامة كما في الشكل </a:t>
            </a:r>
          </a:p>
        </p:txBody>
      </p:sp>
      <p:pic>
        <p:nvPicPr>
          <p:cNvPr id="44035" name="Picture 4"/>
          <p:cNvPicPr>
            <a:picLocks noChangeAspect="1"/>
          </p:cNvPicPr>
          <p:nvPr/>
        </p:nvPicPr>
        <p:blipFill>
          <a:blip r:embed="rId4">
            <a:extLst>
              <a:ext uri="{28A0092B-C50C-407E-A947-70E740481C1C}">
                <a14:useLocalDpi xmlns:a14="http://schemas.microsoft.com/office/drawing/2010/main" val="0"/>
              </a:ext>
            </a:extLst>
          </a:blip>
          <a:srcRect b="82385"/>
          <a:stretch>
            <a:fillRect/>
          </a:stretch>
        </p:blipFill>
        <p:spPr bwMode="auto">
          <a:xfrm>
            <a:off x="3008313" y="2349500"/>
            <a:ext cx="45164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7" name="~PP12394.WAV">
            <a:hlinkClick r:id="" action="ppaction://media"/>
          </p:cNvPr>
          <p:cNvPicPr>
            <a:picLocks noRot="1" noChangeAspect="1" noChangeArrowheads="1"/>
          </p:cNvPicPr>
          <p:nvPr>
            <a:wavAudioFile r:embed="rId1" name="~PP1489.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40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403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التقاطع</a:t>
            </a:r>
            <a:r>
              <a:rPr lang="en-GB" sz="3200" b="1">
                <a:solidFill>
                  <a:srgbClr val="0000CC"/>
                </a:solidFill>
                <a:latin typeface="Traditional Arabic" pitchFamily="18" charset="-78"/>
                <a:cs typeface="Traditional Arabic" pitchFamily="18" charset="-78"/>
              </a:rPr>
              <a:t>INTERSECTION </a:t>
            </a:r>
            <a:endParaRPr lang="en-US" sz="3200" b="1">
              <a:solidFill>
                <a:srgbClr val="0000CC"/>
              </a:solidFill>
              <a:latin typeface="Traditional Arabic" pitchFamily="18" charset="-78"/>
              <a:cs typeface="Traditional Arabic" pitchFamily="18" charset="-78"/>
            </a:endParaRPr>
          </a:p>
        </p:txBody>
      </p:sp>
      <p:sp>
        <p:nvSpPr>
          <p:cNvPr id="46082"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600" b="1">
              <a:latin typeface="Traditional Arabic" pitchFamily="18" charset="-78"/>
              <a:cs typeface="Traditional Arabic" pitchFamily="18" charset="-78"/>
            </a:endParaRPr>
          </a:p>
          <a:p>
            <a:pPr algn="just" rtl="1"/>
            <a:endParaRPr lang="ar-SA" sz="2600" b="1">
              <a:latin typeface="Traditional Arabic" pitchFamily="18" charset="-78"/>
              <a:cs typeface="Traditional Arabic" pitchFamily="18" charset="-78"/>
            </a:endParaRPr>
          </a:p>
          <a:p>
            <a:pPr algn="just" rtl="1"/>
            <a:endParaRPr lang="ar-SA" sz="2600" b="1">
              <a:latin typeface="Traditional Arabic" pitchFamily="18" charset="-78"/>
              <a:cs typeface="Traditional Arabic" pitchFamily="18" charset="-78"/>
            </a:endParaRPr>
          </a:p>
          <a:p>
            <a:pPr algn="just" rtl="1"/>
            <a:endParaRPr lang="ar-SA" sz="4000" b="1">
              <a:latin typeface="Traditional Arabic" pitchFamily="18" charset="-78"/>
              <a:cs typeface="Traditional Arabic" pitchFamily="18" charset="-78"/>
            </a:endParaRPr>
          </a:p>
          <a:p>
            <a:pPr algn="just" rtl="1"/>
            <a:r>
              <a:rPr lang="ar-SA" sz="2600" b="1">
                <a:latin typeface="Traditional Arabic" pitchFamily="18" charset="-78"/>
                <a:cs typeface="Traditional Arabic" pitchFamily="18" charset="-78"/>
              </a:rPr>
              <a:t>مثال</a:t>
            </a:r>
            <a:r>
              <a:rPr lang="ar-SA" sz="2600">
                <a:latin typeface="Traditional Arabic" pitchFamily="18" charset="-78"/>
                <a:cs typeface="Traditional Arabic" pitchFamily="18" charset="-78"/>
              </a:rPr>
              <a:t>: لاسترجاع العنوان من جدول الموظف الذي يتساوى مع العنوان في جدول الزبون، أي العناوين المشتركة في الجدولين، يمكننا استخدام عملية التقاطع كما في الشكل </a:t>
            </a:r>
          </a:p>
          <a:p>
            <a:pPr algn="just" rtl="1">
              <a:lnSpc>
                <a:spcPct val="150000"/>
              </a:lnSpc>
            </a:pPr>
            <a:endParaRPr lang="ar-SA" sz="2600">
              <a:latin typeface="Traditional Arabic" pitchFamily="18" charset="-78"/>
              <a:cs typeface="Traditional Arabic" pitchFamily="18" charset="-78"/>
            </a:endParaRPr>
          </a:p>
          <a:p>
            <a:pPr algn="just" rtl="1">
              <a:lnSpc>
                <a:spcPct val="150000"/>
              </a:lnSpc>
            </a:pPr>
            <a:endParaRPr lang="ar-SA" sz="2600">
              <a:latin typeface="Traditional Arabic" pitchFamily="18" charset="-78"/>
              <a:cs typeface="Traditional Arabic" pitchFamily="18" charset="-78"/>
            </a:endParaRPr>
          </a:p>
          <a:p>
            <a:pPr algn="just" rtl="1">
              <a:lnSpc>
                <a:spcPct val="150000"/>
              </a:lnSpc>
            </a:pPr>
            <a:endParaRPr lang="ar-SA" sz="2600">
              <a:latin typeface="Traditional Arabic" pitchFamily="18" charset="-78"/>
              <a:cs typeface="Traditional Arabic" pitchFamily="18" charset="-78"/>
            </a:endParaRPr>
          </a:p>
          <a:p>
            <a:pPr algn="just" rtl="1">
              <a:lnSpc>
                <a:spcPct val="150000"/>
              </a:lnSpc>
            </a:pPr>
            <a:endParaRPr lang="ar-SA" sz="800">
              <a:latin typeface="Traditional Arabic" pitchFamily="18" charset="-78"/>
              <a:cs typeface="Traditional Arabic" pitchFamily="18" charset="-78"/>
            </a:endParaRPr>
          </a:p>
          <a:p>
            <a:pPr algn="just" rtl="1">
              <a:lnSpc>
                <a:spcPct val="150000"/>
              </a:lnSpc>
            </a:pPr>
            <a:r>
              <a:rPr lang="ar-SA" sz="2000">
                <a:latin typeface="Traditional Arabic" pitchFamily="18" charset="-78"/>
                <a:cs typeface="Traditional Arabic" pitchFamily="18" charset="-78"/>
              </a:rPr>
              <a:t>نلاحظ من الجدول </a:t>
            </a:r>
            <a:r>
              <a:rPr lang="en-US" sz="2000">
                <a:latin typeface="Traditional Arabic" pitchFamily="18" charset="-78"/>
                <a:cs typeface="Traditional Arabic" pitchFamily="18" charset="-78"/>
              </a:rPr>
              <a:t>Result</a:t>
            </a:r>
            <a:r>
              <a:rPr lang="ar-SA" sz="2000">
                <a:latin typeface="Traditional Arabic" pitchFamily="18" charset="-78"/>
                <a:cs typeface="Traditional Arabic" pitchFamily="18" charset="-78"/>
              </a:rPr>
              <a:t> أن فشلوم والهاني موجودتان في الجدولين الموظف والزبون. بمعنى يوجد موظفين وزبائن لهم  في نفس العنوان، أما باقي العناوين فهي غير مشتركة بينهم.</a:t>
            </a:r>
          </a:p>
        </p:txBody>
      </p:sp>
      <p:pic>
        <p:nvPicPr>
          <p:cNvPr id="46083" name="Picture 9"/>
          <p:cNvPicPr>
            <a:picLocks noChangeAspect="1"/>
          </p:cNvPicPr>
          <p:nvPr/>
        </p:nvPicPr>
        <p:blipFill>
          <a:blip r:embed="rId4">
            <a:extLst>
              <a:ext uri="{28A0092B-C50C-407E-A947-70E740481C1C}">
                <a14:useLocalDpi xmlns:a14="http://schemas.microsoft.com/office/drawing/2010/main" val="0"/>
              </a:ext>
            </a:extLst>
          </a:blip>
          <a:srcRect t="78671"/>
          <a:stretch>
            <a:fillRect/>
          </a:stretch>
        </p:blipFill>
        <p:spPr bwMode="auto">
          <a:xfrm>
            <a:off x="2381250" y="3500438"/>
            <a:ext cx="45164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1275" y="4149725"/>
            <a:ext cx="4316413"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6"/>
          <p:cNvPicPr>
            <a:picLocks noChangeAspect="1"/>
          </p:cNvPicPr>
          <p:nvPr/>
        </p:nvPicPr>
        <p:blipFill>
          <a:blip r:embed="rId6">
            <a:extLst>
              <a:ext uri="{28A0092B-C50C-407E-A947-70E740481C1C}">
                <a14:useLocalDpi xmlns:a14="http://schemas.microsoft.com/office/drawing/2010/main" val="0"/>
              </a:ext>
            </a:extLst>
          </a:blip>
          <a:srcRect b="62430"/>
          <a:stretch>
            <a:fillRect/>
          </a:stretch>
        </p:blipFill>
        <p:spPr bwMode="auto">
          <a:xfrm>
            <a:off x="5003800" y="779463"/>
            <a:ext cx="4335463"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7"/>
          <p:cNvPicPr>
            <a:picLocks noChangeAspect="1"/>
          </p:cNvPicPr>
          <p:nvPr/>
        </p:nvPicPr>
        <p:blipFill>
          <a:blip r:embed="rId6">
            <a:extLst>
              <a:ext uri="{28A0092B-C50C-407E-A947-70E740481C1C}">
                <a14:useLocalDpi xmlns:a14="http://schemas.microsoft.com/office/drawing/2010/main" val="0"/>
              </a:ext>
            </a:extLst>
          </a:blip>
          <a:srcRect l="11113" t="67862" r="11609"/>
          <a:stretch>
            <a:fillRect/>
          </a:stretch>
        </p:blipFill>
        <p:spPr bwMode="auto">
          <a:xfrm>
            <a:off x="538163" y="836613"/>
            <a:ext cx="3349625"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P12394.WAV">
            <a:hlinkClick r:id="" action="ppaction://media"/>
          </p:cNvPr>
          <p:cNvPicPr>
            <a:picLocks noRot="1" noChangeAspect="1" noChangeArrowheads="1"/>
          </p:cNvPicPr>
          <p:nvPr>
            <a:wavAudioFile r:embed="rId1" name="~PP1344.WAV"/>
          </p:nvPr>
        </p:nvPicPr>
        <p:blipFill>
          <a:blip r:embed="rId7">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609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609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الفرق</a:t>
            </a:r>
            <a:r>
              <a:rPr lang="en-GB" sz="3200" b="1">
                <a:solidFill>
                  <a:srgbClr val="0000CC"/>
                </a:solidFill>
                <a:latin typeface="Traditional Arabic" pitchFamily="18" charset="-78"/>
                <a:cs typeface="Traditional Arabic" pitchFamily="18" charset="-78"/>
              </a:rPr>
              <a:t>DIFFERENCE </a:t>
            </a:r>
            <a:endParaRPr lang="en-US" sz="3200" b="1">
              <a:solidFill>
                <a:srgbClr val="0000CC"/>
              </a:solidFill>
              <a:latin typeface="Traditional Arabic" pitchFamily="18" charset="-78"/>
              <a:cs typeface="Traditional Arabic" pitchFamily="18" charset="-78"/>
            </a:endParaRPr>
          </a:p>
        </p:txBody>
      </p:sp>
      <p:sp>
        <p:nvSpPr>
          <p:cNvPr id="48130"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هو عملية استخراج الفرق بين سجلات جدولين في نتيجة واحدة، بمعنى الحصول على السجلات في الجدول الاول التي لا يوجد ما يتوافق معها (يتساوى معها) في الجدول الثاني. نستخدم الرمز</a:t>
            </a:r>
            <a:r>
              <a:rPr lang="ar-SA" sz="2800" b="1">
                <a:latin typeface="Traditional Arabic" pitchFamily="18" charset="-78"/>
                <a:cs typeface="Traditional Arabic" pitchFamily="18" charset="-78"/>
              </a:rPr>
              <a:t> (-) </a:t>
            </a:r>
            <a:r>
              <a:rPr lang="ar-SA" sz="2800">
                <a:latin typeface="Traditional Arabic" pitchFamily="18" charset="-78"/>
                <a:cs typeface="Traditional Arabic" pitchFamily="18" charset="-78"/>
              </a:rPr>
              <a:t>لتمثيل عملية الفرق بين الجدولين. الصيغة العامة كما في الشكل </a:t>
            </a:r>
          </a:p>
        </p:txBody>
      </p:sp>
      <p:pic>
        <p:nvPicPr>
          <p:cNvPr id="48131" name="Picture 4"/>
          <p:cNvPicPr>
            <a:picLocks noChangeAspect="1"/>
          </p:cNvPicPr>
          <p:nvPr/>
        </p:nvPicPr>
        <p:blipFill>
          <a:blip r:embed="rId4">
            <a:extLst>
              <a:ext uri="{28A0092B-C50C-407E-A947-70E740481C1C}">
                <a14:useLocalDpi xmlns:a14="http://schemas.microsoft.com/office/drawing/2010/main" val="0"/>
              </a:ext>
            </a:extLst>
          </a:blip>
          <a:srcRect b="92172"/>
          <a:stretch>
            <a:fillRect/>
          </a:stretch>
        </p:blipFill>
        <p:spPr bwMode="auto">
          <a:xfrm>
            <a:off x="2936875" y="2997200"/>
            <a:ext cx="45243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P12409.WAV">
            <a:hlinkClick r:id="" action="ppaction://media"/>
          </p:cNvPr>
          <p:cNvPicPr>
            <a:picLocks noRot="1" noChangeAspect="1" noChangeArrowheads="1"/>
          </p:cNvPicPr>
          <p:nvPr>
            <a:wavAudioFile r:embed="rId1" name="~PP1497.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81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813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الفرق</a:t>
            </a:r>
            <a:r>
              <a:rPr lang="en-GB" sz="3200" b="1">
                <a:solidFill>
                  <a:srgbClr val="0000CC"/>
                </a:solidFill>
                <a:latin typeface="Traditional Arabic" pitchFamily="18" charset="-78"/>
                <a:cs typeface="Traditional Arabic" pitchFamily="18" charset="-78"/>
              </a:rPr>
              <a:t>DIFFERENCE </a:t>
            </a:r>
            <a:endParaRPr lang="en-US" sz="3200" b="1">
              <a:solidFill>
                <a:srgbClr val="0000CC"/>
              </a:solidFill>
              <a:latin typeface="Traditional Arabic" pitchFamily="18" charset="-78"/>
              <a:cs typeface="Traditional Arabic" pitchFamily="18" charset="-78"/>
            </a:endParaRPr>
          </a:p>
        </p:txBody>
      </p:sp>
      <p:sp>
        <p:nvSpPr>
          <p:cNvPr id="50178"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r>
              <a:rPr lang="ar-SA" sz="2800" b="1">
                <a:latin typeface="Traditional Arabic" pitchFamily="18" charset="-78"/>
                <a:cs typeface="Traditional Arabic" pitchFamily="18" charset="-78"/>
              </a:rPr>
              <a:t>مثال:</a:t>
            </a:r>
            <a:r>
              <a:rPr lang="ar-SA" sz="2800">
                <a:latin typeface="Traditional Arabic" pitchFamily="18" charset="-78"/>
                <a:cs typeface="Traditional Arabic" pitchFamily="18" charset="-78"/>
              </a:rPr>
              <a:t> لاسترجاع عناوين الموظفين من جدول الموظف الذي لا تتساوى مع عناوين الزبائن من جدول الزبون، يمكننا استخدام عملية الفرق كما في الشكل </a:t>
            </a:r>
          </a:p>
        </p:txBody>
      </p:sp>
      <p:pic>
        <p:nvPicPr>
          <p:cNvPr id="50179" name="Picture 8"/>
          <p:cNvPicPr>
            <a:picLocks noChangeAspect="1"/>
          </p:cNvPicPr>
          <p:nvPr/>
        </p:nvPicPr>
        <p:blipFill>
          <a:blip r:embed="rId4">
            <a:extLst>
              <a:ext uri="{28A0092B-C50C-407E-A947-70E740481C1C}">
                <a14:useLocalDpi xmlns:a14="http://schemas.microsoft.com/office/drawing/2010/main" val="0"/>
              </a:ext>
            </a:extLst>
          </a:blip>
          <a:srcRect t="68996"/>
          <a:stretch>
            <a:fillRect/>
          </a:stretch>
        </p:blipFill>
        <p:spPr bwMode="auto">
          <a:xfrm>
            <a:off x="2535238" y="4487863"/>
            <a:ext cx="452437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5"/>
          <p:cNvPicPr>
            <a:picLocks noChangeAspect="1"/>
          </p:cNvPicPr>
          <p:nvPr/>
        </p:nvPicPr>
        <p:blipFill>
          <a:blip r:embed="rId4">
            <a:extLst>
              <a:ext uri="{28A0092B-C50C-407E-A947-70E740481C1C}">
                <a14:useLocalDpi xmlns:a14="http://schemas.microsoft.com/office/drawing/2010/main" val="0"/>
              </a:ext>
            </a:extLst>
          </a:blip>
          <a:srcRect t="32742" b="56734"/>
          <a:stretch>
            <a:fillRect/>
          </a:stretch>
        </p:blipFill>
        <p:spPr bwMode="auto">
          <a:xfrm>
            <a:off x="2432050" y="3527425"/>
            <a:ext cx="452596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6"/>
          <p:cNvPicPr>
            <a:picLocks noChangeAspect="1"/>
          </p:cNvPicPr>
          <p:nvPr/>
        </p:nvPicPr>
        <p:blipFill>
          <a:blip r:embed="rId5">
            <a:extLst>
              <a:ext uri="{28A0092B-C50C-407E-A947-70E740481C1C}">
                <a14:useLocalDpi xmlns:a14="http://schemas.microsoft.com/office/drawing/2010/main" val="0"/>
              </a:ext>
            </a:extLst>
          </a:blip>
          <a:srcRect b="62430"/>
          <a:stretch>
            <a:fillRect/>
          </a:stretch>
        </p:blipFill>
        <p:spPr bwMode="auto">
          <a:xfrm>
            <a:off x="5262563" y="692150"/>
            <a:ext cx="43338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7"/>
          <p:cNvPicPr>
            <a:picLocks noChangeAspect="1"/>
          </p:cNvPicPr>
          <p:nvPr/>
        </p:nvPicPr>
        <p:blipFill>
          <a:blip r:embed="rId5">
            <a:extLst>
              <a:ext uri="{28A0092B-C50C-407E-A947-70E740481C1C}">
                <a14:useLocalDpi xmlns:a14="http://schemas.microsoft.com/office/drawing/2010/main" val="0"/>
              </a:ext>
            </a:extLst>
          </a:blip>
          <a:srcRect l="11113" t="67862" r="11609"/>
          <a:stretch>
            <a:fillRect/>
          </a:stretch>
        </p:blipFill>
        <p:spPr bwMode="auto">
          <a:xfrm>
            <a:off x="1004888" y="755650"/>
            <a:ext cx="3349625"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P42409.WAV">
            <a:hlinkClick r:id="" action="ppaction://media"/>
          </p:cNvPr>
          <p:cNvPicPr>
            <a:picLocks noRot="1" noChangeAspect="1" noChangeArrowheads="1"/>
          </p:cNvPicPr>
          <p:nvPr>
            <a:wavAudioFile r:embed="rId1" name="~PP4020.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018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018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ملاحظات حول العمليات الثنائية </a:t>
            </a:r>
            <a:r>
              <a:rPr lang="en-US" sz="3200" b="1">
                <a:solidFill>
                  <a:srgbClr val="0000CC"/>
                </a:solidFill>
                <a:latin typeface="Traditional Arabic" pitchFamily="18" charset="-78"/>
                <a:cs typeface="Traditional Arabic" pitchFamily="18" charset="-78"/>
              </a:rPr>
              <a:t>Binary </a:t>
            </a:r>
          </a:p>
        </p:txBody>
      </p:sp>
      <p:sp>
        <p:nvSpPr>
          <p:cNvPr id="52226"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a:latin typeface="Traditional Arabic" pitchFamily="18" charset="-78"/>
                <a:cs typeface="Traditional Arabic" pitchFamily="18" charset="-78"/>
              </a:rPr>
              <a:t>عند التعامل مع العمليات الثنائية </a:t>
            </a:r>
            <a:r>
              <a:rPr lang="en-US" sz="2800">
                <a:latin typeface="Traditional Arabic" pitchFamily="18" charset="-78"/>
                <a:cs typeface="Traditional Arabic" pitchFamily="18" charset="-78"/>
              </a:rPr>
              <a:t>Binary </a:t>
            </a:r>
            <a:r>
              <a:rPr lang="ar-SA" sz="2800">
                <a:latin typeface="Traditional Arabic" pitchFamily="18" charset="-78"/>
                <a:cs typeface="Traditional Arabic" pitchFamily="18" charset="-78"/>
              </a:rPr>
              <a:t>يجب الانتباه إلى التالي:</a:t>
            </a:r>
            <a:endParaRPr lang="en-US"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1-يشترط لاستكمال العمليات الثنائية وهي الاتحاد والتقاطع والفرق بين جدولين أو أكثر، أولاً أن يمتلك الجدولين نفس عدد الخصائص أو أن يكون عدد الخصائص في العملية الأولى يساوي عدد الخصائص في العملية الثانية </a:t>
            </a:r>
          </a:p>
          <a:p>
            <a:pPr algn="just" rtl="1"/>
            <a:r>
              <a:rPr lang="ar-SA" sz="2800">
                <a:latin typeface="Traditional Arabic" pitchFamily="18" charset="-78"/>
                <a:cs typeface="Traditional Arabic" pitchFamily="18" charset="-78"/>
              </a:rPr>
              <a:t>ثانياً كل خاصيتان متقابلتان في الجدولين أو في العمليتين يكون لهما نفس المجال </a:t>
            </a:r>
            <a:r>
              <a:rPr lang="en-GB" sz="2800">
                <a:latin typeface="Traditional Arabic" pitchFamily="18" charset="-78"/>
                <a:cs typeface="Traditional Arabic" pitchFamily="18" charset="-78"/>
              </a:rPr>
              <a:t>Domain</a:t>
            </a:r>
            <a:r>
              <a:rPr lang="ar-SA" sz="2800">
                <a:latin typeface="Traditional Arabic" pitchFamily="18" charset="-78"/>
                <a:cs typeface="Traditional Arabic" pitchFamily="18" charset="-78"/>
              </a:rPr>
              <a:t>.</a:t>
            </a:r>
            <a:endParaRPr lang="en-US"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2-كل من عمليتي الاتحاد والتقاطع هي عمليات تبادلية، بمعنى أن وضع أي من الجدولين قبل أو بعد (التقاطع </a:t>
            </a:r>
            <a:r>
              <a:rPr lang="ar-SA"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الاتحاد U</a:t>
            </a:r>
            <a:r>
              <a:rPr lang="en-GB" sz="2800">
                <a:latin typeface="Traditional Arabic" pitchFamily="18" charset="-78"/>
                <a:cs typeface="Traditional Arabic" pitchFamily="18" charset="-78"/>
              </a:rPr>
              <a:t>(</a:t>
            </a:r>
            <a:r>
              <a:rPr lang="ar-SA" sz="2800">
                <a:latin typeface="Traditional Arabic" pitchFamily="18" charset="-78"/>
                <a:cs typeface="Traditional Arabic" pitchFamily="18" charset="-78"/>
              </a:rPr>
              <a:t> لا يوثر في النتيجة.</a:t>
            </a:r>
          </a:p>
          <a:p>
            <a:pPr algn="just" rtl="1"/>
            <a:r>
              <a:rPr lang="ar-SA" sz="2800">
                <a:latin typeface="Traditional Arabic" pitchFamily="18" charset="-78"/>
                <a:cs typeface="Traditional Arabic" pitchFamily="18" charset="-78"/>
              </a:rPr>
              <a:t>3- الفرق ليست عملية تبادلية، بمعنى تختلف النتيجة عند وضع الجدول قبل الرمز (-) أو بعد الرمز.</a:t>
            </a:r>
          </a:p>
          <a:p>
            <a:pPr algn="just" rtl="1"/>
            <a:r>
              <a:rPr lang="ar-SA" sz="2800">
                <a:latin typeface="Traditional Arabic" pitchFamily="18" charset="-78"/>
                <a:cs typeface="Traditional Arabic" pitchFamily="18" charset="-78"/>
              </a:rPr>
              <a:t>4- في حالة استخدام </a:t>
            </a:r>
            <a:r>
              <a:rPr lang="en-US" sz="2800">
                <a:latin typeface="Traditional Arabic" pitchFamily="18" charset="-78"/>
                <a:cs typeface="Traditional Arabic" pitchFamily="18" charset="-78"/>
              </a:rPr>
              <a:t>ALL</a:t>
            </a:r>
            <a:r>
              <a:rPr lang="ar-SA" sz="2800">
                <a:latin typeface="Traditional Arabic" pitchFamily="18" charset="-78"/>
                <a:cs typeface="Traditional Arabic" pitchFamily="18" charset="-78"/>
              </a:rPr>
              <a:t> مع العمليات السابقة مثل الاتحاد </a:t>
            </a:r>
            <a:r>
              <a:rPr lang="en-GB" sz="2800">
                <a:latin typeface="Traditional Arabic" pitchFamily="18" charset="-78"/>
                <a:cs typeface="Traditional Arabic" pitchFamily="18" charset="-78"/>
              </a:rPr>
              <a:t>UNION ALL </a:t>
            </a:r>
            <a:r>
              <a:rPr lang="ar-SA" sz="2800">
                <a:latin typeface="Traditional Arabic" pitchFamily="18" charset="-78"/>
                <a:cs typeface="Traditional Arabic" pitchFamily="18" charset="-78"/>
              </a:rPr>
              <a:t>يبقى التكرار في الجدول الناتج.</a:t>
            </a:r>
          </a:p>
        </p:txBody>
      </p:sp>
      <p:pic>
        <p:nvPicPr>
          <p:cNvPr id="52228" name="~PP42425.WAV">
            <a:hlinkClick r:id="" action="ppaction://media"/>
          </p:cNvPr>
          <p:cNvPicPr>
            <a:picLocks noRot="1" noChangeAspect="1" noChangeArrowheads="1"/>
          </p:cNvPicPr>
          <p:nvPr>
            <a:wavAudioFile r:embed="rId1" name="~PP414.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22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222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الضرب الكارتيزي </a:t>
            </a:r>
            <a:r>
              <a:rPr lang="en-GB" sz="3200" b="1">
                <a:solidFill>
                  <a:srgbClr val="0000CC"/>
                </a:solidFill>
                <a:latin typeface="Traditional Arabic" pitchFamily="18" charset="-78"/>
                <a:cs typeface="Traditional Arabic" pitchFamily="18" charset="-78"/>
              </a:rPr>
              <a:t>CARTESIAN PRODUCT</a:t>
            </a:r>
            <a:endParaRPr lang="en-US" sz="3200" b="1">
              <a:solidFill>
                <a:srgbClr val="0000CC"/>
              </a:solidFill>
              <a:latin typeface="Traditional Arabic" pitchFamily="18" charset="-78"/>
              <a:cs typeface="Traditional Arabic" pitchFamily="18" charset="-78"/>
            </a:endParaRPr>
          </a:p>
        </p:txBody>
      </p:sp>
      <p:sp>
        <p:nvSpPr>
          <p:cNvPr id="54274"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الضرب الكارتيزي يسمى ايضا </a:t>
            </a:r>
            <a:r>
              <a:rPr lang="en-GB" sz="2800">
                <a:latin typeface="Traditional Arabic" pitchFamily="18" charset="-78"/>
                <a:cs typeface="Traditional Arabic" pitchFamily="18" charset="-78"/>
              </a:rPr>
              <a:t>CROSS PRODUCT </a:t>
            </a:r>
            <a:r>
              <a:rPr lang="ar-SA" sz="2800">
                <a:latin typeface="Traditional Arabic" pitchFamily="18" charset="-78"/>
                <a:cs typeface="Traditional Arabic" pitchFamily="18" charset="-78"/>
              </a:rPr>
              <a:t>ويرمز إليه بالرمز (</a:t>
            </a:r>
            <a:r>
              <a:rPr lang="en-US" sz="2800">
                <a:latin typeface="Traditional Arabic" pitchFamily="18" charset="-78"/>
                <a:cs typeface="Traditional Arabic" pitchFamily="18" charset="-78"/>
              </a:rPr>
              <a:t>X</a:t>
            </a:r>
            <a:r>
              <a:rPr lang="ar-SA" sz="2800">
                <a:latin typeface="Traditional Arabic" pitchFamily="18" charset="-78"/>
                <a:cs typeface="Traditional Arabic" pitchFamily="18" charset="-78"/>
              </a:rPr>
              <a:t>). تتم عملية الضرب الكارتيزي على أكثر من جدول ولا يشترط أن تكون الجداول متوافقة معا في عدد ومجال الخصائص مثلما في عملية التقاطع والاتحاد. ينتج عن عملية الضرب الكارتيزي جدول جديد يحتوي على سجلات تساوى عدد سجلات الجدول الأولى ضرب عدد سجلات الجدول الثاني، وعدد الخصائص يساوي حاصل جمع عدد خصائص الجدولين. في حالة ما إذا كان أحد الخصائص في الجدول له نفس الاسم في الجدول الآخر، يتم كتابة اسم الجدول مع اسم الخاصية في جدول النتيجة. الصيغة العامة كما في الشكل</a:t>
            </a:r>
          </a:p>
        </p:txBody>
      </p:sp>
      <p:pic>
        <p:nvPicPr>
          <p:cNvPr id="54275" name="Picture 3"/>
          <p:cNvPicPr>
            <a:picLocks noChangeAspect="1"/>
          </p:cNvPicPr>
          <p:nvPr/>
        </p:nvPicPr>
        <p:blipFill>
          <a:blip r:embed="rId4">
            <a:extLst>
              <a:ext uri="{28A0092B-C50C-407E-A947-70E740481C1C}">
                <a14:useLocalDpi xmlns:a14="http://schemas.microsoft.com/office/drawing/2010/main" val="0"/>
              </a:ext>
            </a:extLst>
          </a:blip>
          <a:srcRect b="90402"/>
          <a:stretch>
            <a:fillRect/>
          </a:stretch>
        </p:blipFill>
        <p:spPr bwMode="auto">
          <a:xfrm>
            <a:off x="2732088" y="5541963"/>
            <a:ext cx="4524375"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P32425.WAV">
            <a:hlinkClick r:id="" action="ppaction://media"/>
          </p:cNvPr>
          <p:cNvPicPr>
            <a:picLocks noRot="1" noChangeAspect="1" noChangeArrowheads="1"/>
          </p:cNvPicPr>
          <p:nvPr>
            <a:wavAudioFile r:embed="rId1" name="~PP311.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427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427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الضرب الكارتيزي </a:t>
            </a:r>
            <a:r>
              <a:rPr lang="en-GB" sz="3200" b="1">
                <a:solidFill>
                  <a:srgbClr val="0000CC"/>
                </a:solidFill>
                <a:latin typeface="Traditional Arabic" pitchFamily="18" charset="-78"/>
                <a:cs typeface="Traditional Arabic" pitchFamily="18" charset="-78"/>
              </a:rPr>
              <a:t>CARTESIAN PRODUCT</a:t>
            </a:r>
            <a:endParaRPr lang="en-US" sz="3200" b="1">
              <a:solidFill>
                <a:srgbClr val="0000CC"/>
              </a:solidFill>
              <a:latin typeface="Traditional Arabic" pitchFamily="18" charset="-78"/>
              <a:cs typeface="Traditional Arabic" pitchFamily="18" charset="-78"/>
            </a:endParaRPr>
          </a:p>
        </p:txBody>
      </p:sp>
      <p:sp>
        <p:nvSpPr>
          <p:cNvPr id="56322"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b="1">
                <a:latin typeface="Traditional Arabic" pitchFamily="18" charset="-78"/>
                <a:cs typeface="Traditional Arabic" pitchFamily="18" charset="-78"/>
              </a:rPr>
              <a:t>مثال:</a:t>
            </a:r>
            <a:r>
              <a:rPr lang="ar-SA" sz="2800">
                <a:latin typeface="Traditional Arabic" pitchFamily="18" charset="-78"/>
                <a:cs typeface="Traditional Arabic" pitchFamily="18" charset="-78"/>
              </a:rPr>
              <a:t> لنفترض أننا نريد استرجاع قائمة بأسماء ورواتب الموظفين التابعين لقسم البحث العلمي من جدول القسم. يمكننا القيام بذلك كما في الشكل </a:t>
            </a:r>
          </a:p>
        </p:txBody>
      </p:sp>
      <p:pic>
        <p:nvPicPr>
          <p:cNvPr id="56323" name="Picture 9"/>
          <p:cNvPicPr>
            <a:picLocks noChangeAspect="1"/>
          </p:cNvPicPr>
          <p:nvPr/>
        </p:nvPicPr>
        <p:blipFill>
          <a:blip r:embed="rId4">
            <a:extLst>
              <a:ext uri="{28A0092B-C50C-407E-A947-70E740481C1C}">
                <a14:useLocalDpi xmlns:a14="http://schemas.microsoft.com/office/drawing/2010/main" val="0"/>
              </a:ext>
            </a:extLst>
          </a:blip>
          <a:srcRect t="41136"/>
          <a:stretch>
            <a:fillRect/>
          </a:stretch>
        </p:blipFill>
        <p:spPr bwMode="auto">
          <a:xfrm>
            <a:off x="344488" y="2724150"/>
            <a:ext cx="4524375"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14938" y="2263775"/>
            <a:ext cx="4562475" cy="447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P32440.WAV">
            <a:hlinkClick r:id="" action="ppaction://media"/>
          </p:cNvPr>
          <p:cNvPicPr>
            <a:picLocks noRot="1" noChangeAspect="1" noChangeArrowheads="1"/>
          </p:cNvPicPr>
          <p:nvPr>
            <a:wavAudioFile r:embed="rId1" name="~PP3437.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63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632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عملية الربط </a:t>
            </a:r>
            <a:r>
              <a:rPr lang="en-GB" sz="3200" b="1">
                <a:solidFill>
                  <a:srgbClr val="0000CC"/>
                </a:solidFill>
                <a:latin typeface="Traditional Arabic" pitchFamily="18" charset="-78"/>
                <a:cs typeface="Traditional Arabic" pitchFamily="18" charset="-78"/>
              </a:rPr>
              <a:t>JOIN</a:t>
            </a:r>
            <a:endParaRPr lang="en-US" sz="3200" b="1">
              <a:solidFill>
                <a:srgbClr val="0000CC"/>
              </a:solidFill>
              <a:latin typeface="Traditional Arabic" pitchFamily="18" charset="-78"/>
              <a:cs typeface="Traditional Arabic" pitchFamily="18" charset="-78"/>
            </a:endParaRPr>
          </a:p>
        </p:txBody>
      </p:sp>
      <p:sp>
        <p:nvSpPr>
          <p:cNvPr id="58370"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تستخدم عملية الربط </a:t>
            </a:r>
            <a:r>
              <a:rPr lang="en-GB" sz="2800">
                <a:latin typeface="Traditional Arabic" pitchFamily="18" charset="-78"/>
                <a:cs typeface="Traditional Arabic" pitchFamily="18" charset="-78"/>
              </a:rPr>
              <a:t>JOIN</a:t>
            </a:r>
            <a:r>
              <a:rPr lang="ar-SA" sz="2800">
                <a:latin typeface="Traditional Arabic" pitchFamily="18" charset="-78"/>
                <a:cs typeface="Traditional Arabic" pitchFamily="18" charset="-78"/>
              </a:rPr>
              <a:t> لدمج السجلات ذات الصلة (علاقة) ببعض من جدولين في نتيجة بها خصائص وسجلات من الجدولين. ويرمز لها بالرمز</a:t>
            </a:r>
            <a:r>
              <a:rPr lang="en-US" sz="2800">
                <a:latin typeface="Traditional Arabic" pitchFamily="18" charset="-78"/>
                <a:cs typeface="Traditional Arabic" pitchFamily="18" charset="-78"/>
              </a:rPr>
              <a:t> </a:t>
            </a:r>
            <a:r>
              <a:rPr lang="ar-SA" sz="2800">
                <a:latin typeface="Traditional Arabic" pitchFamily="18" charset="-78"/>
                <a:cs typeface="Traditional Arabic" pitchFamily="18" charset="-78"/>
              </a:rPr>
              <a:t>(مالانهاية      )، هذه العملية مهمة جدًا لأي قاعدة بيانات علائقية بها أكثر من جدول واحدة، لأنها تستخدم العلاقات </a:t>
            </a:r>
            <a:r>
              <a:rPr lang="en-US" sz="2800">
                <a:latin typeface="Traditional Arabic" pitchFamily="18" charset="-78"/>
                <a:cs typeface="Traditional Arabic" pitchFamily="18" charset="-78"/>
              </a:rPr>
              <a:t>Relationships</a:t>
            </a:r>
            <a:r>
              <a:rPr lang="ar-SA" sz="2800">
                <a:latin typeface="Traditional Arabic" pitchFamily="18" charset="-78"/>
                <a:cs typeface="Traditional Arabic" pitchFamily="18" charset="-78"/>
              </a:rPr>
              <a:t> بين الجداول لمعالجة البيانات، يتم استخدامها بشكل متكرر عند القيام باستعلامات على جداول قاعدة البيانات.</a:t>
            </a:r>
          </a:p>
          <a:p>
            <a:pPr algn="just" rtl="1">
              <a:lnSpc>
                <a:spcPct val="150000"/>
              </a:lnSpc>
            </a:pPr>
            <a:r>
              <a:rPr lang="ar-SA" sz="2800">
                <a:latin typeface="Traditional Arabic" pitchFamily="18" charset="-78"/>
                <a:cs typeface="Traditional Arabic" pitchFamily="18" charset="-78"/>
              </a:rPr>
              <a:t>عملية </a:t>
            </a:r>
            <a:r>
              <a:rPr lang="ar-LB" sz="2800" b="1">
                <a:latin typeface="Traditional Arabic" pitchFamily="18" charset="-78"/>
                <a:cs typeface="Traditional Arabic" pitchFamily="18" charset="-78"/>
              </a:rPr>
              <a:t>الربط هي عبارة عن عملية ضرب كارتيزي بين الجداول متبوعة بعملية الإختيار </a:t>
            </a:r>
            <a:r>
              <a:rPr lang="en-GB" sz="2800">
                <a:latin typeface="Traditional Arabic" pitchFamily="18" charset="-78"/>
                <a:cs typeface="Traditional Arabic" pitchFamily="18" charset="-78"/>
              </a:rPr>
              <a:t>RESTRICT</a:t>
            </a:r>
            <a:r>
              <a:rPr lang="ar-LB" sz="2800">
                <a:latin typeface="Traditional Arabic" pitchFamily="18" charset="-78"/>
                <a:cs typeface="Traditional Arabic" pitchFamily="18" charset="-78"/>
              </a:rPr>
              <a:t>.</a:t>
            </a:r>
            <a:r>
              <a:rPr lang="ar-SA" sz="2800">
                <a:latin typeface="Traditional Arabic" pitchFamily="18" charset="-78"/>
                <a:cs typeface="Traditional Arabic" pitchFamily="18" charset="-78"/>
              </a:rPr>
              <a:t> الشكل يبين الصيغة العامة.</a:t>
            </a:r>
          </a:p>
        </p:txBody>
      </p:sp>
      <p:pic>
        <p:nvPicPr>
          <p:cNvPr id="5837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36875" y="5445125"/>
            <a:ext cx="45720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50"/>
          <p:cNvGrpSpPr>
            <a:grpSpLocks/>
          </p:cNvGrpSpPr>
          <p:nvPr/>
        </p:nvGrpSpPr>
        <p:grpSpPr bwMode="auto">
          <a:xfrm rot="-5400000">
            <a:off x="1785145" y="1701006"/>
            <a:ext cx="214312" cy="358775"/>
            <a:chOff x="2472" y="3294"/>
            <a:chExt cx="272" cy="726"/>
          </a:xfrm>
        </p:grpSpPr>
        <p:sp>
          <p:nvSpPr>
            <p:cNvPr id="24" name="AutoShape 51"/>
            <p:cNvSpPr>
              <a:spLocks noChangeArrowheads="1"/>
            </p:cNvSpPr>
            <p:nvPr/>
          </p:nvSpPr>
          <p:spPr bwMode="auto">
            <a:xfrm>
              <a:off x="2472" y="3657"/>
              <a:ext cx="272" cy="363"/>
            </a:xfrm>
            <a:prstGeom prst="triangle">
              <a:avLst>
                <a:gd name="adj" fmla="val 50000"/>
              </a:avLst>
            </a:prstGeom>
            <a:solidFill>
              <a:schemeClr val="bg1"/>
            </a:solidFill>
            <a:ln w="25400" algn="ctr">
              <a:solidFill>
                <a:schemeClr val="tx1"/>
              </a:solidFill>
              <a:miter lim="800000"/>
              <a:headEnd/>
              <a:tailEnd/>
            </a:ln>
          </p:spPr>
          <p:txBody>
            <a:bodyPr vert="eaVert" wrap="none" anchor="ctr"/>
            <a:lstStyle/>
            <a:p>
              <a:pPr fontAlgn="auto">
                <a:spcBef>
                  <a:spcPts val="0"/>
                </a:spcBef>
                <a:spcAft>
                  <a:spcPts val="0"/>
                </a:spcAft>
                <a:defRPr/>
              </a:pPr>
              <a:endParaRPr lang="ar-SA">
                <a:latin typeface="+mn-lt"/>
                <a:cs typeface="+mn-cs"/>
              </a:endParaRPr>
            </a:p>
          </p:txBody>
        </p:sp>
        <p:sp>
          <p:nvSpPr>
            <p:cNvPr id="25" name="AutoShape 52"/>
            <p:cNvSpPr>
              <a:spLocks noChangeArrowheads="1"/>
            </p:cNvSpPr>
            <p:nvPr/>
          </p:nvSpPr>
          <p:spPr bwMode="auto">
            <a:xfrm rot="10800000">
              <a:off x="2472" y="3294"/>
              <a:ext cx="272" cy="363"/>
            </a:xfrm>
            <a:prstGeom prst="triangle">
              <a:avLst>
                <a:gd name="adj" fmla="val 50000"/>
              </a:avLst>
            </a:prstGeom>
            <a:solidFill>
              <a:schemeClr val="bg1"/>
            </a:solidFill>
            <a:ln w="25400" algn="ctr">
              <a:solidFill>
                <a:schemeClr val="tx1"/>
              </a:solidFill>
              <a:miter lim="800000"/>
              <a:headEnd/>
              <a:tailEnd/>
            </a:ln>
          </p:spPr>
          <p:txBody>
            <a:bodyPr rot="10800000" vert="eaVert" wrap="none" anchor="ctr"/>
            <a:lstStyle/>
            <a:p>
              <a:pPr fontAlgn="auto">
                <a:spcBef>
                  <a:spcPts val="0"/>
                </a:spcBef>
                <a:spcAft>
                  <a:spcPts val="0"/>
                </a:spcAft>
                <a:defRPr/>
              </a:pPr>
              <a:endParaRPr lang="ar-SA">
                <a:latin typeface="+mn-lt"/>
                <a:cs typeface="+mn-cs"/>
              </a:endParaRPr>
            </a:p>
          </p:txBody>
        </p:sp>
      </p:grpSp>
      <p:pic>
        <p:nvPicPr>
          <p:cNvPr id="58377" name="~PP32440.WAV">
            <a:hlinkClick r:id="" action="ppaction://media"/>
          </p:cNvPr>
          <p:cNvPicPr>
            <a:picLocks noRot="1" noChangeAspect="1" noChangeArrowheads="1"/>
          </p:cNvPicPr>
          <p:nvPr>
            <a:wavAudioFile r:embed="rId1" name="~PP3968.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8377"/>
                                        </p:tgtEl>
                                      </p:cBhvr>
                                    </p:cmd>
                                  </p:childTnLst>
                                </p:cTn>
                              </p:par>
                              <p:par>
                                <p:cTn id="7" presetID="18" presetClass="entr" presetSubtype="12" fill="hold"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strips(downLeft)">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10" fill="hold" display="0">
                  <p:stCondLst>
                    <p:cond delay="indefinite"/>
                  </p:stCondLst>
                  <p:endCondLst>
                    <p:cond evt="onPrev" delay="0">
                      <p:tgtEl>
                        <p:sldTgt/>
                      </p:tgtEl>
                    </p:cond>
                    <p:cond evt="onStopAudio" delay="0">
                      <p:tgtEl>
                        <p:sldTgt/>
                      </p:tgtEl>
                    </p:cond>
                  </p:endCondLst>
                </p:cTn>
                <p:tgtEl>
                  <p:spTgt spid="5837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عملية الربط </a:t>
            </a:r>
            <a:r>
              <a:rPr lang="en-GB" sz="3200" b="1">
                <a:solidFill>
                  <a:srgbClr val="0000CC"/>
                </a:solidFill>
                <a:latin typeface="Traditional Arabic" pitchFamily="18" charset="-78"/>
                <a:cs typeface="Traditional Arabic" pitchFamily="18" charset="-78"/>
              </a:rPr>
              <a:t>JOIN</a:t>
            </a:r>
            <a:endParaRPr lang="en-US" sz="3200" b="1">
              <a:solidFill>
                <a:srgbClr val="0000CC"/>
              </a:solidFill>
              <a:latin typeface="Traditional Arabic" pitchFamily="18" charset="-78"/>
              <a:cs typeface="Traditional Arabic" pitchFamily="18" charset="-78"/>
            </a:endParaRPr>
          </a:p>
        </p:txBody>
      </p:sp>
      <p:sp>
        <p:nvSpPr>
          <p:cNvPr id="60418"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endParaRPr lang="ar-SA" sz="2800" b="1">
              <a:latin typeface="Traditional Arabic" pitchFamily="18" charset="-78"/>
              <a:cs typeface="Traditional Arabic" pitchFamily="18" charset="-78"/>
            </a:endParaRPr>
          </a:p>
          <a:p>
            <a:pPr algn="just" rtl="1">
              <a:lnSpc>
                <a:spcPct val="150000"/>
              </a:lnSpc>
            </a:pPr>
            <a:endParaRPr lang="ar-SA" sz="2800" b="1">
              <a:latin typeface="Traditional Arabic" pitchFamily="18" charset="-78"/>
              <a:cs typeface="Traditional Arabic" pitchFamily="18" charset="-78"/>
            </a:endParaRPr>
          </a:p>
          <a:p>
            <a:pPr algn="just" rtl="1">
              <a:lnSpc>
                <a:spcPct val="150000"/>
              </a:lnSpc>
            </a:pPr>
            <a:endParaRPr lang="ar-SA" sz="2800" b="1">
              <a:latin typeface="Traditional Arabic" pitchFamily="18" charset="-78"/>
              <a:cs typeface="Traditional Arabic" pitchFamily="18" charset="-78"/>
            </a:endParaRPr>
          </a:p>
          <a:p>
            <a:pPr algn="just" rtl="1">
              <a:lnSpc>
                <a:spcPct val="150000"/>
              </a:lnSpc>
            </a:pPr>
            <a:endParaRPr lang="ar-SA" sz="2800" b="1">
              <a:latin typeface="Traditional Arabic" pitchFamily="18" charset="-78"/>
              <a:cs typeface="Traditional Arabic" pitchFamily="18" charset="-78"/>
            </a:endParaRPr>
          </a:p>
          <a:p>
            <a:pPr algn="just" rtl="1"/>
            <a:r>
              <a:rPr lang="ar-SA" sz="2800" b="1">
                <a:latin typeface="Traditional Arabic" pitchFamily="18" charset="-78"/>
                <a:cs typeface="Traditional Arabic" pitchFamily="18" charset="-78"/>
              </a:rPr>
              <a:t>مثال:</a:t>
            </a:r>
            <a:r>
              <a:rPr lang="ar-SA" sz="2800">
                <a:latin typeface="Traditional Arabic" pitchFamily="18" charset="-78"/>
                <a:cs typeface="Traditional Arabic" pitchFamily="18" charset="-78"/>
              </a:rPr>
              <a:t> لنفترض أننا نريد أن نجيب على نفس المثال السابق في الشكل بالأعلى </a:t>
            </a:r>
            <a:r>
              <a:rPr lang="ar-SA" sz="2800" b="1">
                <a:latin typeface="Traditional Arabic" pitchFamily="18" charset="-78"/>
                <a:cs typeface="Traditional Arabic" pitchFamily="18" charset="-78"/>
              </a:rPr>
              <a:t>باستخدام الربط</a:t>
            </a:r>
            <a:r>
              <a:rPr lang="ar-SA" sz="2800">
                <a:latin typeface="Traditional Arabic" pitchFamily="18" charset="-78"/>
                <a:cs typeface="Traditional Arabic" pitchFamily="18" charset="-78"/>
              </a:rPr>
              <a:t>، استرجاع قائمة باسماء ورواتب الموظفين التابعين لقسم البحث العلمي من جدول القسم. يمكننا القيام كما في الشكل </a:t>
            </a:r>
          </a:p>
        </p:txBody>
      </p:sp>
      <p:pic>
        <p:nvPicPr>
          <p:cNvPr id="60419" name="Picture 4"/>
          <p:cNvPicPr>
            <a:picLocks noChangeAspect="1"/>
          </p:cNvPicPr>
          <p:nvPr/>
        </p:nvPicPr>
        <p:blipFill>
          <a:blip r:embed="rId4">
            <a:extLst>
              <a:ext uri="{28A0092B-C50C-407E-A947-70E740481C1C}">
                <a14:useLocalDpi xmlns:a14="http://schemas.microsoft.com/office/drawing/2010/main" val="0"/>
              </a:ext>
            </a:extLst>
          </a:blip>
          <a:srcRect b="83179"/>
          <a:stretch>
            <a:fillRect/>
          </a:stretch>
        </p:blipFill>
        <p:spPr bwMode="auto">
          <a:xfrm>
            <a:off x="1497013" y="4508500"/>
            <a:ext cx="40195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0" name="Picture 5"/>
          <p:cNvPicPr>
            <a:picLocks noChangeAspect="1"/>
          </p:cNvPicPr>
          <p:nvPr/>
        </p:nvPicPr>
        <p:blipFill>
          <a:blip r:embed="rId4">
            <a:extLst>
              <a:ext uri="{28A0092B-C50C-407E-A947-70E740481C1C}">
                <a14:useLocalDpi xmlns:a14="http://schemas.microsoft.com/office/drawing/2010/main" val="0"/>
              </a:ext>
            </a:extLst>
          </a:blip>
          <a:srcRect l="16681" t="64948" r="16650"/>
          <a:stretch>
            <a:fillRect/>
          </a:stretch>
        </p:blipFill>
        <p:spPr bwMode="auto">
          <a:xfrm>
            <a:off x="6465888" y="5140325"/>
            <a:ext cx="26797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6"/>
          <p:cNvPicPr>
            <a:picLocks noChangeAspect="1"/>
          </p:cNvPicPr>
          <p:nvPr/>
        </p:nvPicPr>
        <p:blipFill>
          <a:blip r:embed="rId5">
            <a:extLst>
              <a:ext uri="{28A0092B-C50C-407E-A947-70E740481C1C}">
                <a14:useLocalDpi xmlns:a14="http://schemas.microsoft.com/office/drawing/2010/main" val="0"/>
              </a:ext>
            </a:extLst>
          </a:blip>
          <a:srcRect t="41136"/>
          <a:stretch>
            <a:fillRect/>
          </a:stretch>
        </p:blipFill>
        <p:spPr bwMode="auto">
          <a:xfrm>
            <a:off x="2803525" y="1149350"/>
            <a:ext cx="4094163"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P22456.WAV">
            <a:hlinkClick r:id="" action="ppaction://media"/>
          </p:cNvPr>
          <p:cNvPicPr>
            <a:picLocks noRot="1" noChangeAspect="1" noChangeArrowheads="1"/>
          </p:cNvPicPr>
          <p:nvPr>
            <a:wavAudioFile r:embed="rId1" name="~PP2781.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04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042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الروابط الخارجية </a:t>
            </a:r>
            <a:r>
              <a:rPr lang="en-GB" sz="3200" b="1">
                <a:solidFill>
                  <a:srgbClr val="0000CC"/>
                </a:solidFill>
                <a:latin typeface="Traditional Arabic" pitchFamily="18" charset="-78"/>
                <a:cs typeface="Traditional Arabic" pitchFamily="18" charset="-78"/>
              </a:rPr>
              <a:t>OUTER JOINs </a:t>
            </a:r>
            <a:endParaRPr lang="en-US" sz="3200" b="1">
              <a:solidFill>
                <a:srgbClr val="0000CC"/>
              </a:solidFill>
              <a:latin typeface="Traditional Arabic" pitchFamily="18" charset="-78"/>
              <a:cs typeface="Traditional Arabic" pitchFamily="18" charset="-78"/>
            </a:endParaRPr>
          </a:p>
        </p:txBody>
      </p:sp>
      <p:sp>
        <p:nvSpPr>
          <p:cNvPr id="62466" name="Rectangle 3"/>
          <p:cNvSpPr txBox="1">
            <a:spLocks noChangeArrowheads="1"/>
          </p:cNvSpPr>
          <p:nvPr/>
        </p:nvSpPr>
        <p:spPr bwMode="auto">
          <a:xfrm>
            <a:off x="849313"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JO" sz="2500">
                <a:latin typeface="Traditional Arabic" pitchFamily="18" charset="-78"/>
                <a:cs typeface="Traditional Arabic" pitchFamily="18" charset="-78"/>
              </a:rPr>
              <a:t>النوع السابق من الربط يتطلب تساوي قيمة الخاصية في الجدول الأول مع قيمة الخاصية في الجدول الثاني لكي تظهر لنا سجلات في النتيجة، ولكن في بعض الأحيان عند الربط بين جدولين لا يكون لبعض </a:t>
            </a:r>
            <a:r>
              <a:rPr lang="ar-SA" sz="2500">
                <a:latin typeface="Traditional Arabic" pitchFamily="18" charset="-78"/>
                <a:cs typeface="Traditional Arabic" pitchFamily="18" charset="-78"/>
              </a:rPr>
              <a:t>السجلات </a:t>
            </a:r>
            <a:r>
              <a:rPr lang="ar-JO" sz="2500">
                <a:latin typeface="Traditional Arabic" pitchFamily="18" charset="-78"/>
                <a:cs typeface="Traditional Arabic" pitchFamily="18" charset="-78"/>
              </a:rPr>
              <a:t>في احد الجدولين ما ترتبط معه في الجدول المقابل، أي أن بعض قيم خصائص الربط في أحد الجدولين ليس لها قيمة تتساوى معها في الجدول الاخر</a:t>
            </a:r>
            <a:r>
              <a:rPr lang="ar-SA" sz="2500">
                <a:latin typeface="Traditional Arabic" pitchFamily="18" charset="-78"/>
                <a:cs typeface="Traditional Arabic" pitchFamily="18" charset="-78"/>
              </a:rPr>
              <a:t>، </a:t>
            </a:r>
            <a:r>
              <a:rPr lang="ar-JO" sz="2500">
                <a:latin typeface="Traditional Arabic" pitchFamily="18" charset="-78"/>
                <a:cs typeface="Traditional Arabic" pitchFamily="18" charset="-78"/>
              </a:rPr>
              <a:t>وبالتالي قد نحتاج إلى إظهار أو معرفة مثل هذه </a:t>
            </a:r>
            <a:r>
              <a:rPr lang="ar-SA" sz="2500">
                <a:latin typeface="Traditional Arabic" pitchFamily="18" charset="-78"/>
                <a:cs typeface="Traditional Arabic" pitchFamily="18" charset="-78"/>
              </a:rPr>
              <a:t>السجلات </a:t>
            </a:r>
            <a:r>
              <a:rPr lang="ar-JO" sz="2500">
                <a:latin typeface="Traditional Arabic" pitchFamily="18" charset="-78"/>
                <a:cs typeface="Traditional Arabic" pitchFamily="18" charset="-78"/>
              </a:rPr>
              <a:t>التي ليس لها ما يرتبط بها في أحد الجداول الاخرى. يمكن الوصول واسترجاع هذه السجلات باستخدام الربط الخارجي </a:t>
            </a:r>
            <a:r>
              <a:rPr lang="en-GB" sz="2500">
                <a:latin typeface="Traditional Arabic" pitchFamily="18" charset="-78"/>
                <a:cs typeface="Traditional Arabic" pitchFamily="18" charset="-78"/>
              </a:rPr>
              <a:t>Outer Join</a:t>
            </a:r>
            <a:r>
              <a:rPr lang="ar-JO" sz="2500">
                <a:latin typeface="Traditional Arabic" pitchFamily="18" charset="-78"/>
                <a:cs typeface="Traditional Arabic" pitchFamily="18" charset="-78"/>
              </a:rPr>
              <a:t>، </a:t>
            </a:r>
            <a:r>
              <a:rPr lang="ar-SA" sz="2500">
                <a:latin typeface="Traditional Arabic" pitchFamily="18" charset="-78"/>
                <a:cs typeface="Traditional Arabic" pitchFamily="18" charset="-78"/>
              </a:rPr>
              <a:t>أنواع الروابط الخارجية:</a:t>
            </a:r>
          </a:p>
          <a:p>
            <a:pPr algn="just" rtl="1">
              <a:lnSpc>
                <a:spcPct val="150000"/>
              </a:lnSpc>
            </a:pPr>
            <a:r>
              <a:rPr lang="ar-JO" sz="2500">
                <a:latin typeface="Traditional Arabic" pitchFamily="18" charset="-78"/>
                <a:cs typeface="Traditional Arabic" pitchFamily="18" charset="-78"/>
              </a:rPr>
              <a:t>الربط الخارجي من اليسار</a:t>
            </a:r>
            <a:r>
              <a:rPr lang="ar-SA" sz="2500">
                <a:latin typeface="Traditional Arabic" pitchFamily="18" charset="-78"/>
                <a:cs typeface="Traditional Arabic" pitchFamily="18" charset="-78"/>
              </a:rPr>
              <a:t>	</a:t>
            </a:r>
            <a:r>
              <a:rPr lang="en-US" sz="2500">
                <a:latin typeface="Traditional Arabic" pitchFamily="18" charset="-78"/>
                <a:cs typeface="Traditional Arabic" pitchFamily="18" charset="-78"/>
              </a:rPr>
              <a:t> </a:t>
            </a:r>
            <a:r>
              <a:rPr lang="ar-SA" sz="2500">
                <a:latin typeface="Traditional Arabic" pitchFamily="18" charset="-78"/>
                <a:cs typeface="Traditional Arabic" pitchFamily="18" charset="-78"/>
              </a:rPr>
              <a:t>	</a:t>
            </a:r>
            <a:r>
              <a:rPr lang="en-US" sz="2500">
                <a:latin typeface="Traditional Arabic" pitchFamily="18" charset="-78"/>
                <a:cs typeface="Traditional Arabic" pitchFamily="18" charset="-78"/>
              </a:rPr>
              <a:t>LEFT OUTER JOIN</a:t>
            </a:r>
          </a:p>
          <a:p>
            <a:pPr algn="just" rtl="1">
              <a:lnSpc>
                <a:spcPct val="150000"/>
              </a:lnSpc>
            </a:pPr>
            <a:r>
              <a:rPr lang="ar-JO" sz="2500">
                <a:latin typeface="Traditional Arabic" pitchFamily="18" charset="-78"/>
                <a:cs typeface="Traditional Arabic" pitchFamily="18" charset="-78"/>
              </a:rPr>
              <a:t>الربط الخارجي من الي</a:t>
            </a:r>
            <a:r>
              <a:rPr lang="ar-SA" sz="2500">
                <a:latin typeface="Traditional Arabic" pitchFamily="18" charset="-78"/>
                <a:cs typeface="Traditional Arabic" pitchFamily="18" charset="-78"/>
              </a:rPr>
              <a:t>مين	</a:t>
            </a:r>
            <a:r>
              <a:rPr lang="en-US" sz="2500">
                <a:latin typeface="Traditional Arabic" pitchFamily="18" charset="-78"/>
                <a:cs typeface="Traditional Arabic" pitchFamily="18" charset="-78"/>
              </a:rPr>
              <a:t> </a:t>
            </a:r>
            <a:r>
              <a:rPr lang="ar-SA" sz="2500">
                <a:latin typeface="Traditional Arabic" pitchFamily="18" charset="-78"/>
                <a:cs typeface="Traditional Arabic" pitchFamily="18" charset="-78"/>
              </a:rPr>
              <a:t>	</a:t>
            </a:r>
            <a:r>
              <a:rPr lang="en-US" sz="2500">
                <a:latin typeface="Traditional Arabic" pitchFamily="18" charset="-78"/>
                <a:cs typeface="Traditional Arabic" pitchFamily="18" charset="-78"/>
              </a:rPr>
              <a:t>RIGHT OUTER JOIN</a:t>
            </a:r>
          </a:p>
          <a:p>
            <a:pPr algn="just" rtl="1">
              <a:lnSpc>
                <a:spcPct val="150000"/>
              </a:lnSpc>
            </a:pPr>
            <a:r>
              <a:rPr lang="ar-JO" sz="2500">
                <a:latin typeface="Traditional Arabic" pitchFamily="18" charset="-78"/>
                <a:cs typeface="Traditional Arabic" pitchFamily="18" charset="-78"/>
              </a:rPr>
              <a:t>الربط الخارجي </a:t>
            </a:r>
            <a:r>
              <a:rPr lang="ar-SA" sz="2500">
                <a:latin typeface="Traditional Arabic" pitchFamily="18" charset="-78"/>
                <a:cs typeface="Traditional Arabic" pitchFamily="18" charset="-78"/>
              </a:rPr>
              <a:t>الكامل	    	</a:t>
            </a:r>
            <a:r>
              <a:rPr lang="en-US" sz="2500">
                <a:latin typeface="Traditional Arabic" pitchFamily="18" charset="-78"/>
                <a:cs typeface="Traditional Arabic" pitchFamily="18" charset="-78"/>
              </a:rPr>
              <a:t>FULL OUTER JOIN</a:t>
            </a:r>
            <a:endParaRPr lang="ar-SA" sz="2500">
              <a:latin typeface="Traditional Arabic" pitchFamily="18" charset="-78"/>
              <a:cs typeface="Traditional Arabic" pitchFamily="18" charset="-78"/>
            </a:endParaRPr>
          </a:p>
        </p:txBody>
      </p:sp>
      <p:pic>
        <p:nvPicPr>
          <p:cNvPr id="62467" name="Picture 7"/>
          <p:cNvPicPr>
            <a:picLocks noChangeAspect="1" noChangeArrowheads="1"/>
          </p:cNvPicPr>
          <p:nvPr/>
        </p:nvPicPr>
        <p:blipFill>
          <a:blip r:embed="rId4">
            <a:extLst>
              <a:ext uri="{28A0092B-C50C-407E-A947-70E740481C1C}">
                <a14:useLocalDpi xmlns:a14="http://schemas.microsoft.com/office/drawing/2010/main" val="0"/>
              </a:ext>
            </a:extLst>
          </a:blip>
          <a:srcRect l="16667"/>
          <a:stretch>
            <a:fillRect/>
          </a:stretch>
        </p:blipFill>
        <p:spPr bwMode="auto">
          <a:xfrm>
            <a:off x="5967413" y="4437063"/>
            <a:ext cx="35401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8"/>
          <p:cNvPicPr>
            <a:picLocks noChangeAspect="1" noChangeArrowheads="1"/>
          </p:cNvPicPr>
          <p:nvPr/>
        </p:nvPicPr>
        <p:blipFill>
          <a:blip r:embed="rId5">
            <a:extLst>
              <a:ext uri="{28A0092B-C50C-407E-A947-70E740481C1C}">
                <a14:useLocalDpi xmlns:a14="http://schemas.microsoft.com/office/drawing/2010/main" val="0"/>
              </a:ext>
            </a:extLst>
          </a:blip>
          <a:srcRect r="16667"/>
          <a:stretch>
            <a:fillRect/>
          </a:stretch>
        </p:blipFill>
        <p:spPr bwMode="auto">
          <a:xfrm>
            <a:off x="5973763" y="4941888"/>
            <a:ext cx="347662"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9313" y="5589588"/>
            <a:ext cx="5365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PP92472.WAV">
            <a:hlinkClick r:id="" action="ppaction://media"/>
          </p:cNvPr>
          <p:cNvPicPr>
            <a:picLocks noRot="1" noChangeAspect="1" noChangeArrowheads="1"/>
          </p:cNvPicPr>
          <p:nvPr>
            <a:wavAudioFile r:embed="rId1" name="~PP976.WAV"/>
          </p:nvPr>
        </p:nvPicPr>
        <p:blipFill>
          <a:blip r:embed="rId7">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24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247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الجبر العلائقي </a:t>
            </a:r>
            <a:r>
              <a:rPr lang="en-GB" sz="3200" b="1">
                <a:solidFill>
                  <a:srgbClr val="0000CC"/>
                </a:solidFill>
                <a:latin typeface="Traditional Arabic" pitchFamily="18" charset="-78"/>
                <a:cs typeface="Traditional Arabic" pitchFamily="18" charset="-78"/>
              </a:rPr>
              <a:t>Relational Algebra</a:t>
            </a:r>
            <a:endParaRPr lang="en-US" sz="3200" b="1">
              <a:solidFill>
                <a:srgbClr val="0000CC"/>
              </a:solidFill>
              <a:latin typeface="Traditional Arabic" pitchFamily="18" charset="-78"/>
              <a:cs typeface="Traditional Arabic" pitchFamily="18" charset="-78"/>
            </a:endParaRPr>
          </a:p>
        </p:txBody>
      </p:sp>
      <p:sp>
        <p:nvSpPr>
          <p:cNvPr id="9218"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يعتبر الجبر العلائقي </a:t>
            </a:r>
            <a:r>
              <a:rPr lang="en-GB" sz="2800">
                <a:latin typeface="Traditional Arabic" pitchFamily="18" charset="-78"/>
                <a:cs typeface="Traditional Arabic" pitchFamily="18" charset="-78"/>
              </a:rPr>
              <a:t>Relational Algebra</a:t>
            </a:r>
            <a:r>
              <a:rPr lang="ar-SA" sz="2800">
                <a:latin typeface="Traditional Arabic" pitchFamily="18" charset="-78"/>
                <a:cs typeface="Traditional Arabic" pitchFamily="18" charset="-78"/>
              </a:rPr>
              <a:t> لغة نظرية لمعالجة البيانات، يحتوي الجبر العلائقي على مجموعة من العمليات الحسابية (أوامر </a:t>
            </a:r>
            <a:r>
              <a:rPr lang="en-GB" sz="2800">
                <a:latin typeface="Traditional Arabic" pitchFamily="18" charset="-78"/>
                <a:cs typeface="Traditional Arabic" pitchFamily="18" charset="-78"/>
              </a:rPr>
              <a:t>Commands</a:t>
            </a:r>
            <a:r>
              <a:rPr lang="ar-SA" sz="2800">
                <a:latin typeface="Traditional Arabic" pitchFamily="18" charset="-78"/>
                <a:cs typeface="Traditional Arabic" pitchFamily="18" charset="-78"/>
              </a:rPr>
              <a:t>) التي يتم تنفيذها على جدول </a:t>
            </a:r>
            <a:r>
              <a:rPr lang="en-US" sz="2800">
                <a:latin typeface="Traditional Arabic" pitchFamily="18" charset="-78"/>
                <a:cs typeface="Traditional Arabic" pitchFamily="18" charset="-78"/>
              </a:rPr>
              <a:t>Relation</a:t>
            </a:r>
            <a:r>
              <a:rPr lang="ar-SA" sz="2800">
                <a:latin typeface="Traditional Arabic" pitchFamily="18" charset="-78"/>
                <a:cs typeface="Traditional Arabic" pitchFamily="18" charset="-78"/>
              </a:rPr>
              <a:t> أو أكثر لاسترجاع المعلومات دون التأثير في الجدول الاصلي، النتيجة </a:t>
            </a:r>
            <a:r>
              <a:rPr lang="en-GB" sz="2800">
                <a:latin typeface="Traditional Arabic" pitchFamily="18" charset="-78"/>
                <a:cs typeface="Traditional Arabic" pitchFamily="18" charset="-78"/>
              </a:rPr>
              <a:t>Result </a:t>
            </a:r>
            <a:r>
              <a:rPr lang="ar-SA" sz="2800">
                <a:latin typeface="Traditional Arabic" pitchFamily="18" charset="-78"/>
                <a:cs typeface="Traditional Arabic" pitchFamily="18" charset="-78"/>
              </a:rPr>
              <a:t>التي يتم الحصول عليها قد تتكون من جدول واحد أو أكثر من جدول وتكون في شكل جدول جديد. تنفذ أوامر الجبر العلائقي </a:t>
            </a:r>
            <a:r>
              <a:rPr lang="en-GB" sz="2800">
                <a:latin typeface="Traditional Arabic" pitchFamily="18" charset="-78"/>
                <a:cs typeface="Traditional Arabic" pitchFamily="18" charset="-78"/>
              </a:rPr>
              <a:t>Commands </a:t>
            </a:r>
            <a:r>
              <a:rPr lang="ar-SA" sz="2800">
                <a:latin typeface="Traditional Arabic" pitchFamily="18" charset="-78"/>
                <a:cs typeface="Traditional Arabic" pitchFamily="18" charset="-78"/>
              </a:rPr>
              <a:t>لمعالجة مجموعة سجلات </a:t>
            </a:r>
            <a:r>
              <a:rPr lang="en-GB" sz="2800">
                <a:latin typeface="Traditional Arabic" pitchFamily="18" charset="-78"/>
                <a:cs typeface="Traditional Arabic" pitchFamily="18" charset="-78"/>
              </a:rPr>
              <a:t>Tuples </a:t>
            </a:r>
            <a:r>
              <a:rPr lang="ar-SA" sz="2800">
                <a:latin typeface="Traditional Arabic" pitchFamily="18" charset="-78"/>
                <a:cs typeface="Traditional Arabic" pitchFamily="18" charset="-78"/>
              </a:rPr>
              <a:t>من جدول أو أكثر في جملة واحدة وتنفذ مرة واحدة دون تنفيذها عدة مرات </a:t>
            </a:r>
            <a:r>
              <a:rPr lang="en-GB" sz="2800">
                <a:latin typeface="Traditional Arabic" pitchFamily="18" charset="-78"/>
                <a:cs typeface="Traditional Arabic" pitchFamily="18" charset="-78"/>
              </a:rPr>
              <a:t>Looping</a:t>
            </a:r>
            <a:r>
              <a:rPr lang="ar-SA" sz="2800">
                <a:latin typeface="Traditional Arabic" pitchFamily="18" charset="-78"/>
                <a:cs typeface="Traditional Arabic" pitchFamily="18" charset="-78"/>
              </a:rPr>
              <a:t>.</a:t>
            </a:r>
            <a:endParaRPr lang="ar-SA" sz="2600">
              <a:latin typeface="Traditional Arabic" pitchFamily="18" charset="-78"/>
              <a:cs typeface="Traditional Arabic" pitchFamily="18" charset="-78"/>
            </a:endParaRPr>
          </a:p>
        </p:txBody>
      </p:sp>
      <p:pic>
        <p:nvPicPr>
          <p:cNvPr id="9220" name="~PP32269.WAV">
            <a:hlinkClick r:id="" action="ppaction://media"/>
          </p:cNvPr>
          <p:cNvPicPr>
            <a:picLocks noRot="1" noChangeAspect="1" noChangeArrowheads="1"/>
          </p:cNvPicPr>
          <p:nvPr>
            <a:wavAudioFile r:embed="rId1" name="~PP3427.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92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220"/>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JO" sz="3200" b="1">
                <a:solidFill>
                  <a:srgbClr val="0000CC"/>
                </a:solidFill>
                <a:latin typeface="Traditional Arabic" pitchFamily="18" charset="-78"/>
                <a:cs typeface="Traditional Arabic" pitchFamily="18" charset="-78"/>
              </a:rPr>
              <a:t>الربط الخارجي من اليسار</a:t>
            </a:r>
            <a:r>
              <a:rPr lang="ar-SA" sz="3200" b="1">
                <a:solidFill>
                  <a:srgbClr val="0000CC"/>
                </a:solidFill>
                <a:latin typeface="Traditional Arabic" pitchFamily="18" charset="-78"/>
                <a:cs typeface="Traditional Arabic" pitchFamily="18" charset="-78"/>
              </a:rPr>
              <a:t>      </a:t>
            </a:r>
            <a:r>
              <a:rPr lang="ar-JO" sz="3200" b="1">
                <a:solidFill>
                  <a:srgbClr val="0000CC"/>
                </a:solidFill>
                <a:latin typeface="Traditional Arabic" pitchFamily="18" charset="-78"/>
                <a:cs typeface="Traditional Arabic" pitchFamily="18" charset="-78"/>
              </a:rPr>
              <a:t> </a:t>
            </a:r>
            <a:r>
              <a:rPr lang="en-US" sz="3200" b="1">
                <a:solidFill>
                  <a:srgbClr val="0000CC"/>
                </a:solidFill>
                <a:latin typeface="Traditional Arabic" pitchFamily="18" charset="-78"/>
                <a:cs typeface="Traditional Arabic" pitchFamily="18" charset="-78"/>
              </a:rPr>
              <a:t> LEFT OUTER JOIN</a:t>
            </a:r>
          </a:p>
        </p:txBody>
      </p:sp>
      <p:sp>
        <p:nvSpPr>
          <p:cNvPr id="64514"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JO" sz="2800">
                <a:latin typeface="Traditional Arabic" pitchFamily="18" charset="-78"/>
                <a:cs typeface="Traditional Arabic" pitchFamily="18" charset="-78"/>
              </a:rPr>
              <a:t>الربط من جهة اليسار هو الربط الذي </a:t>
            </a:r>
            <a:r>
              <a:rPr lang="ar-SA" sz="2800">
                <a:latin typeface="Traditional Arabic" pitchFamily="18" charset="-78"/>
                <a:cs typeface="Traditional Arabic" pitchFamily="18" charset="-78"/>
              </a:rPr>
              <a:t>يسترجع </a:t>
            </a:r>
            <a:r>
              <a:rPr lang="ar-JO" sz="2800">
                <a:latin typeface="Traditional Arabic" pitchFamily="18" charset="-78"/>
                <a:cs typeface="Traditional Arabic" pitchFamily="18" charset="-78"/>
              </a:rPr>
              <a:t>السجلات من الجدول الأول الذي على اليسار </a:t>
            </a:r>
            <a:r>
              <a:rPr lang="en-US" sz="2800">
                <a:latin typeface="Traditional Arabic" pitchFamily="18" charset="-78"/>
                <a:cs typeface="Traditional Arabic" pitchFamily="18" charset="-78"/>
              </a:rPr>
              <a:t>T1 </a:t>
            </a:r>
            <a:r>
              <a:rPr lang="ar-JO" sz="2800">
                <a:latin typeface="Traditional Arabic" pitchFamily="18" charset="-78"/>
                <a:cs typeface="Traditional Arabic" pitchFamily="18" charset="-78"/>
              </a:rPr>
              <a:t>التي يوجد ما يرتبط معها في الجدول الثاني </a:t>
            </a:r>
            <a:r>
              <a:rPr lang="en-US" sz="2800">
                <a:latin typeface="Traditional Arabic" pitchFamily="18" charset="-78"/>
                <a:cs typeface="Traditional Arabic" pitchFamily="18" charset="-78"/>
              </a:rPr>
              <a:t>T2 </a:t>
            </a:r>
            <a:r>
              <a:rPr lang="ar-JO" sz="2800">
                <a:latin typeface="Traditional Arabic" pitchFamily="18" charset="-78"/>
                <a:cs typeface="Traditional Arabic" pitchFamily="18" charset="-78"/>
              </a:rPr>
              <a:t>بالإضافة إلى باقي السجلات </a:t>
            </a:r>
            <a:r>
              <a:rPr lang="ar-SA" sz="2800">
                <a:latin typeface="Traditional Arabic" pitchFamily="18" charset="-78"/>
                <a:cs typeface="Traditional Arabic" pitchFamily="18" charset="-78"/>
              </a:rPr>
              <a:t>من الجدول الأول </a:t>
            </a:r>
            <a:r>
              <a:rPr lang="en-US" sz="2800">
                <a:latin typeface="Traditional Arabic" pitchFamily="18" charset="-78"/>
                <a:cs typeface="Traditional Arabic" pitchFamily="18" charset="-78"/>
              </a:rPr>
              <a:t>T1 </a:t>
            </a:r>
            <a:r>
              <a:rPr lang="ar-JO" sz="2800">
                <a:latin typeface="Traditional Arabic" pitchFamily="18" charset="-78"/>
                <a:cs typeface="Traditional Arabic" pitchFamily="18" charset="-78"/>
              </a:rPr>
              <a:t>التي </a:t>
            </a:r>
            <a:r>
              <a:rPr lang="ar-SA" sz="2800">
                <a:latin typeface="Traditional Arabic" pitchFamily="18" charset="-78"/>
                <a:cs typeface="Traditional Arabic" pitchFamily="18" charset="-78"/>
              </a:rPr>
              <a:t>لا </a:t>
            </a:r>
            <a:r>
              <a:rPr lang="ar-JO" sz="2800">
                <a:latin typeface="Traditional Arabic" pitchFamily="18" charset="-78"/>
                <a:cs typeface="Traditional Arabic" pitchFamily="18" charset="-78"/>
              </a:rPr>
              <a:t>تحقق شرط الربط كما في الشكل </a:t>
            </a:r>
            <a:r>
              <a:rPr lang="ar-SA" sz="2800">
                <a:latin typeface="Traditional Arabic" pitchFamily="18" charset="-78"/>
                <a:cs typeface="Traditional Arabic" pitchFamily="18" charset="-78"/>
              </a:rPr>
              <a:t>السابق، ويرمز لها بالرمز ، الصيغة العامة أنظر الشكل التالي:</a:t>
            </a:r>
            <a:endParaRPr lang="en-US" sz="2800">
              <a:latin typeface="Traditional Arabic" pitchFamily="18" charset="-78"/>
              <a:cs typeface="Traditional Arabic" pitchFamily="18" charset="-78"/>
            </a:endParaRPr>
          </a:p>
        </p:txBody>
      </p:sp>
      <p:pic>
        <p:nvPicPr>
          <p:cNvPr id="64515" name="Picture 7"/>
          <p:cNvPicPr>
            <a:picLocks noChangeAspect="1" noChangeArrowheads="1"/>
          </p:cNvPicPr>
          <p:nvPr/>
        </p:nvPicPr>
        <p:blipFill>
          <a:blip r:embed="rId4">
            <a:extLst>
              <a:ext uri="{28A0092B-C50C-407E-A947-70E740481C1C}">
                <a14:useLocalDpi xmlns:a14="http://schemas.microsoft.com/office/drawing/2010/main" val="0"/>
              </a:ext>
            </a:extLst>
          </a:blip>
          <a:srcRect l="16667"/>
          <a:stretch>
            <a:fillRect/>
          </a:stretch>
        </p:blipFill>
        <p:spPr bwMode="auto">
          <a:xfrm>
            <a:off x="5313363" y="357188"/>
            <a:ext cx="35401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60613" y="4365625"/>
            <a:ext cx="4611687"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44938" y="981075"/>
            <a:ext cx="1874837"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0"/>
          <p:cNvPicPr>
            <a:picLocks noChangeAspect="1" noChangeArrowheads="1"/>
          </p:cNvPicPr>
          <p:nvPr/>
        </p:nvPicPr>
        <p:blipFill>
          <a:blip r:embed="rId4">
            <a:extLst>
              <a:ext uri="{28A0092B-C50C-407E-A947-70E740481C1C}">
                <a14:useLocalDpi xmlns:a14="http://schemas.microsoft.com/office/drawing/2010/main" val="0"/>
              </a:ext>
            </a:extLst>
          </a:blip>
          <a:srcRect l="16667"/>
          <a:stretch>
            <a:fillRect/>
          </a:stretch>
        </p:blipFill>
        <p:spPr bwMode="auto">
          <a:xfrm>
            <a:off x="488950" y="3500438"/>
            <a:ext cx="3556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P22472.WAV">
            <a:hlinkClick r:id="" action="ppaction://media"/>
          </p:cNvPr>
          <p:cNvPicPr>
            <a:picLocks noRot="1" noChangeAspect="1" noChangeArrowheads="1"/>
          </p:cNvPicPr>
          <p:nvPr>
            <a:wavAudioFile r:embed="rId1" name="~PP2601.WAV"/>
          </p:nvPr>
        </p:nvPicPr>
        <p:blipFill>
          <a:blip r:embed="rId7">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45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452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JO" sz="3200" b="1">
                <a:solidFill>
                  <a:srgbClr val="0000CC"/>
                </a:solidFill>
                <a:latin typeface="Traditional Arabic" pitchFamily="18" charset="-78"/>
                <a:cs typeface="Traditional Arabic" pitchFamily="18" charset="-78"/>
              </a:rPr>
              <a:t>الربط الخارجي من اليسار</a:t>
            </a:r>
            <a:r>
              <a:rPr lang="ar-SA" sz="3200" b="1">
                <a:solidFill>
                  <a:srgbClr val="0000CC"/>
                </a:solidFill>
                <a:latin typeface="Traditional Arabic" pitchFamily="18" charset="-78"/>
                <a:cs typeface="Traditional Arabic" pitchFamily="18" charset="-78"/>
              </a:rPr>
              <a:t>      </a:t>
            </a:r>
            <a:r>
              <a:rPr lang="ar-JO" sz="3200" b="1">
                <a:solidFill>
                  <a:srgbClr val="0000CC"/>
                </a:solidFill>
                <a:latin typeface="Traditional Arabic" pitchFamily="18" charset="-78"/>
                <a:cs typeface="Traditional Arabic" pitchFamily="18" charset="-78"/>
              </a:rPr>
              <a:t> </a:t>
            </a:r>
            <a:r>
              <a:rPr lang="en-US" sz="3200" b="1">
                <a:solidFill>
                  <a:srgbClr val="0000CC"/>
                </a:solidFill>
                <a:latin typeface="Traditional Arabic" pitchFamily="18" charset="-78"/>
                <a:cs typeface="Traditional Arabic" pitchFamily="18" charset="-78"/>
              </a:rPr>
              <a:t> LEFT OUTER JOIN</a:t>
            </a:r>
          </a:p>
        </p:txBody>
      </p:sp>
      <p:sp>
        <p:nvSpPr>
          <p:cNvPr id="66562"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b="1">
                <a:latin typeface="Traditional Arabic" pitchFamily="18" charset="-78"/>
                <a:cs typeface="Traditional Arabic" pitchFamily="18" charset="-78"/>
              </a:rPr>
              <a:t>مثال:</a:t>
            </a:r>
            <a:r>
              <a:rPr lang="ar-SA" sz="2800">
                <a:latin typeface="Traditional Arabic" pitchFamily="18" charset="-78"/>
                <a:cs typeface="Traditional Arabic" pitchFamily="18" charset="-78"/>
              </a:rPr>
              <a:t> لنفترض أننا نريد استرجاع قائمة تحتوي جميع اسماء وعنوانين الموظفين من جدول الموظف واسماء وعنوانين الزبائن من جدول الزبون التي يتساوى فيها نفس العنوان في الجدولين بالإضافة إلى باقي اسماء وعناوين الموظفين الذين ليس لديهم نفس العنوان، أي الموظفين الذين لديهم نفس العنوان مع الزبائن والذين ليس لديهم نفس العنوان.</a:t>
            </a:r>
          </a:p>
          <a:p>
            <a:pPr algn="just" rtl="1">
              <a:lnSpc>
                <a:spcPct val="150000"/>
              </a:lnSpc>
            </a:pPr>
            <a:r>
              <a:rPr lang="ar-SA" sz="2800">
                <a:latin typeface="Traditional Arabic" pitchFamily="18" charset="-78"/>
                <a:cs typeface="Traditional Arabic" pitchFamily="18" charset="-78"/>
              </a:rPr>
              <a:t>يمكننا القيام بذلك كما في الشكل.</a:t>
            </a:r>
            <a:endParaRPr lang="en-US" sz="2800">
              <a:latin typeface="Traditional Arabic" pitchFamily="18" charset="-78"/>
              <a:cs typeface="Traditional Arabic" pitchFamily="18" charset="-78"/>
            </a:endParaRPr>
          </a:p>
        </p:txBody>
      </p:sp>
      <p:pic>
        <p:nvPicPr>
          <p:cNvPr id="66563" name="Picture 7"/>
          <p:cNvPicPr>
            <a:picLocks noChangeAspect="1" noChangeArrowheads="1"/>
          </p:cNvPicPr>
          <p:nvPr/>
        </p:nvPicPr>
        <p:blipFill>
          <a:blip r:embed="rId4">
            <a:extLst>
              <a:ext uri="{28A0092B-C50C-407E-A947-70E740481C1C}">
                <a14:useLocalDpi xmlns:a14="http://schemas.microsoft.com/office/drawing/2010/main" val="0"/>
              </a:ext>
            </a:extLst>
          </a:blip>
          <a:srcRect l="16667"/>
          <a:stretch>
            <a:fillRect/>
          </a:stretch>
        </p:blipFill>
        <p:spPr bwMode="auto">
          <a:xfrm>
            <a:off x="5313363" y="357188"/>
            <a:ext cx="35401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P32487.WAV">
            <a:hlinkClick r:id="" action="ppaction://media"/>
          </p:cNvPr>
          <p:cNvPicPr>
            <a:picLocks noRot="1" noChangeAspect="1" noChangeArrowheads="1"/>
          </p:cNvPicPr>
          <p:nvPr>
            <a:wavAudioFile r:embed="rId1" name="~PP3312.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6567"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38388" y="4448175"/>
            <a:ext cx="58547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65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656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JO" sz="3200" b="1">
                <a:solidFill>
                  <a:srgbClr val="0000CC"/>
                </a:solidFill>
                <a:latin typeface="Traditional Arabic" pitchFamily="18" charset="-78"/>
                <a:cs typeface="Traditional Arabic" pitchFamily="18" charset="-78"/>
              </a:rPr>
              <a:t>الربط الخارجي من اليسار</a:t>
            </a:r>
            <a:r>
              <a:rPr lang="ar-SA" sz="3200" b="1">
                <a:solidFill>
                  <a:srgbClr val="0000CC"/>
                </a:solidFill>
                <a:latin typeface="Traditional Arabic" pitchFamily="18" charset="-78"/>
                <a:cs typeface="Traditional Arabic" pitchFamily="18" charset="-78"/>
              </a:rPr>
              <a:t>      </a:t>
            </a:r>
            <a:r>
              <a:rPr lang="ar-JO" sz="3200" b="1">
                <a:solidFill>
                  <a:srgbClr val="0000CC"/>
                </a:solidFill>
                <a:latin typeface="Traditional Arabic" pitchFamily="18" charset="-78"/>
                <a:cs typeface="Traditional Arabic" pitchFamily="18" charset="-78"/>
              </a:rPr>
              <a:t> </a:t>
            </a:r>
            <a:r>
              <a:rPr lang="en-US" sz="3200" b="1">
                <a:solidFill>
                  <a:srgbClr val="0000CC"/>
                </a:solidFill>
                <a:latin typeface="Traditional Arabic" pitchFamily="18" charset="-78"/>
                <a:cs typeface="Traditional Arabic" pitchFamily="18" charset="-78"/>
              </a:rPr>
              <a:t> LEFT OUTER JOIN</a:t>
            </a:r>
          </a:p>
        </p:txBody>
      </p:sp>
      <p:pic>
        <p:nvPicPr>
          <p:cNvPr id="68610" name="Picture 7"/>
          <p:cNvPicPr>
            <a:picLocks noChangeAspect="1" noChangeArrowheads="1"/>
          </p:cNvPicPr>
          <p:nvPr/>
        </p:nvPicPr>
        <p:blipFill>
          <a:blip r:embed="rId4">
            <a:extLst>
              <a:ext uri="{28A0092B-C50C-407E-A947-70E740481C1C}">
                <a14:useLocalDpi xmlns:a14="http://schemas.microsoft.com/office/drawing/2010/main" val="0"/>
              </a:ext>
            </a:extLst>
          </a:blip>
          <a:srcRect l="16667"/>
          <a:stretch>
            <a:fillRect/>
          </a:stretch>
        </p:blipFill>
        <p:spPr bwMode="auto">
          <a:xfrm>
            <a:off x="5313363" y="357188"/>
            <a:ext cx="354012"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10"/>
          <p:cNvPicPr>
            <a:picLocks noChangeAspect="1"/>
          </p:cNvPicPr>
          <p:nvPr/>
        </p:nvPicPr>
        <p:blipFill>
          <a:blip r:embed="rId5">
            <a:extLst>
              <a:ext uri="{28A0092B-C50C-407E-A947-70E740481C1C}">
                <a14:useLocalDpi xmlns:a14="http://schemas.microsoft.com/office/drawing/2010/main" val="0"/>
              </a:ext>
            </a:extLst>
          </a:blip>
          <a:srcRect t="40643"/>
          <a:stretch>
            <a:fillRect/>
          </a:stretch>
        </p:blipFill>
        <p:spPr bwMode="auto">
          <a:xfrm>
            <a:off x="3081338" y="4373563"/>
            <a:ext cx="360045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6"/>
          <p:cNvPicPr>
            <a:picLocks noChangeAspect="1"/>
          </p:cNvPicPr>
          <p:nvPr/>
        </p:nvPicPr>
        <p:blipFill>
          <a:blip r:embed="rId6">
            <a:extLst>
              <a:ext uri="{28A0092B-C50C-407E-A947-70E740481C1C}">
                <a14:useLocalDpi xmlns:a14="http://schemas.microsoft.com/office/drawing/2010/main" val="0"/>
              </a:ext>
            </a:extLst>
          </a:blip>
          <a:srcRect b="62430"/>
          <a:stretch>
            <a:fillRect/>
          </a:stretch>
        </p:blipFill>
        <p:spPr bwMode="auto">
          <a:xfrm>
            <a:off x="5203825" y="981075"/>
            <a:ext cx="43338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8"/>
          <p:cNvPicPr>
            <a:picLocks noChangeAspect="1"/>
          </p:cNvPicPr>
          <p:nvPr/>
        </p:nvPicPr>
        <p:blipFill>
          <a:blip r:embed="rId6">
            <a:extLst>
              <a:ext uri="{28A0092B-C50C-407E-A947-70E740481C1C}">
                <a14:useLocalDpi xmlns:a14="http://schemas.microsoft.com/office/drawing/2010/main" val="0"/>
              </a:ext>
            </a:extLst>
          </a:blip>
          <a:srcRect l="11113" t="67862" r="11609"/>
          <a:stretch>
            <a:fillRect/>
          </a:stretch>
        </p:blipFill>
        <p:spPr bwMode="auto">
          <a:xfrm>
            <a:off x="1281113" y="981075"/>
            <a:ext cx="3349625" cy="158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P22487.WAV">
            <a:hlinkClick r:id="" action="ppaction://media"/>
          </p:cNvPr>
          <p:cNvPicPr>
            <a:picLocks noRot="1" noChangeAspect="1" noChangeArrowheads="1"/>
          </p:cNvPicPr>
          <p:nvPr>
            <a:wavAudioFile r:embed="rId1" name="~PP2349.WAV"/>
          </p:nvPr>
        </p:nvPicPr>
        <p:blipFill>
          <a:blip r:embed="rId7">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68617" name="Picture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89175" y="3068638"/>
            <a:ext cx="51355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86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861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JO" sz="3200" b="1">
                <a:solidFill>
                  <a:srgbClr val="0000CC"/>
                </a:solidFill>
                <a:latin typeface="Traditional Arabic" pitchFamily="18" charset="-78"/>
                <a:cs typeface="Traditional Arabic" pitchFamily="18" charset="-78"/>
              </a:rPr>
              <a:t>الربط الخارجي من </a:t>
            </a:r>
            <a:r>
              <a:rPr lang="ar-SA" sz="3200" b="1">
                <a:solidFill>
                  <a:srgbClr val="0000CC"/>
                </a:solidFill>
                <a:latin typeface="Traditional Arabic" pitchFamily="18" charset="-78"/>
                <a:cs typeface="Traditional Arabic" pitchFamily="18" charset="-78"/>
              </a:rPr>
              <a:t>اليمين      </a:t>
            </a:r>
            <a:r>
              <a:rPr lang="ar-JO" sz="3200" b="1">
                <a:solidFill>
                  <a:srgbClr val="0000CC"/>
                </a:solidFill>
                <a:latin typeface="Traditional Arabic" pitchFamily="18" charset="-78"/>
                <a:cs typeface="Traditional Arabic" pitchFamily="18" charset="-78"/>
              </a:rPr>
              <a:t> </a:t>
            </a:r>
            <a:r>
              <a:rPr lang="en-US" sz="3200" b="1">
                <a:solidFill>
                  <a:srgbClr val="0000CC"/>
                </a:solidFill>
                <a:latin typeface="Traditional Arabic" pitchFamily="18" charset="-78"/>
                <a:cs typeface="Traditional Arabic" pitchFamily="18" charset="-78"/>
              </a:rPr>
              <a:t> RIGHT OUTER JOIN</a:t>
            </a:r>
          </a:p>
        </p:txBody>
      </p:sp>
      <p:sp>
        <p:nvSpPr>
          <p:cNvPr id="70658"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endParaRPr lang="en-US" sz="2800">
              <a:latin typeface="Traditional Arabic" pitchFamily="18" charset="-78"/>
              <a:cs typeface="Traditional Arabic" pitchFamily="18" charset="-78"/>
            </a:endParaRPr>
          </a:p>
          <a:p>
            <a:pPr algn="just" rtl="1">
              <a:lnSpc>
                <a:spcPct val="150000"/>
              </a:lnSpc>
            </a:pPr>
            <a:endParaRPr lang="en-US" sz="2800">
              <a:latin typeface="Traditional Arabic" pitchFamily="18" charset="-78"/>
              <a:cs typeface="Traditional Arabic" pitchFamily="18" charset="-78"/>
            </a:endParaRPr>
          </a:p>
          <a:p>
            <a:pPr algn="just" rtl="1">
              <a:lnSpc>
                <a:spcPct val="150000"/>
              </a:lnSpc>
            </a:pPr>
            <a:r>
              <a:rPr lang="ar-JO" sz="2800">
                <a:latin typeface="Traditional Arabic" pitchFamily="18" charset="-78"/>
                <a:cs typeface="Traditional Arabic" pitchFamily="18" charset="-78"/>
              </a:rPr>
              <a:t>الربط من جهة اليمين هو الربط الذي يعرض السجلات من الجدول ال</a:t>
            </a:r>
            <a:r>
              <a:rPr lang="ar-SA" sz="2800">
                <a:latin typeface="Traditional Arabic" pitchFamily="18" charset="-78"/>
                <a:cs typeface="Traditional Arabic" pitchFamily="18" charset="-78"/>
              </a:rPr>
              <a:t>ثاني </a:t>
            </a:r>
            <a:r>
              <a:rPr lang="ar-JO" sz="2800">
                <a:latin typeface="Traditional Arabic" pitchFamily="18" charset="-78"/>
                <a:cs typeface="Traditional Arabic" pitchFamily="18" charset="-78"/>
              </a:rPr>
              <a:t>الذي على اليمين </a:t>
            </a:r>
            <a:r>
              <a:rPr lang="en-US" sz="2800">
                <a:latin typeface="Traditional Arabic" pitchFamily="18" charset="-78"/>
                <a:cs typeface="Traditional Arabic" pitchFamily="18" charset="-78"/>
              </a:rPr>
              <a:t>T2 </a:t>
            </a:r>
            <a:r>
              <a:rPr lang="ar-JO" sz="2800">
                <a:latin typeface="Traditional Arabic" pitchFamily="18" charset="-78"/>
                <a:cs typeface="Traditional Arabic" pitchFamily="18" charset="-78"/>
              </a:rPr>
              <a:t>التي يوجد ما يرتبط معها في الجدول الأول </a:t>
            </a:r>
            <a:r>
              <a:rPr lang="en-US" sz="2800">
                <a:latin typeface="Traditional Arabic" pitchFamily="18" charset="-78"/>
                <a:cs typeface="Traditional Arabic" pitchFamily="18" charset="-78"/>
              </a:rPr>
              <a:t>T1</a:t>
            </a:r>
            <a:r>
              <a:rPr lang="ar-JO" sz="2800">
                <a:latin typeface="Traditional Arabic" pitchFamily="18" charset="-78"/>
                <a:cs typeface="Traditional Arabic" pitchFamily="18" charset="-78"/>
              </a:rPr>
              <a:t> بالإضافة إلى باقي السجلات التي </a:t>
            </a:r>
            <a:r>
              <a:rPr lang="ar-SA" sz="2800">
                <a:latin typeface="Traditional Arabic" pitchFamily="18" charset="-78"/>
                <a:cs typeface="Traditional Arabic" pitchFamily="18" charset="-78"/>
              </a:rPr>
              <a:t>لا </a:t>
            </a:r>
            <a:r>
              <a:rPr lang="ar-JO" sz="2800">
                <a:latin typeface="Traditional Arabic" pitchFamily="18" charset="-78"/>
                <a:cs typeface="Traditional Arabic" pitchFamily="18" charset="-78"/>
              </a:rPr>
              <a:t>تحقق شرط الربط</a:t>
            </a:r>
            <a:r>
              <a:rPr lang="ar-SA" sz="2800">
                <a:latin typeface="Traditional Arabic" pitchFamily="18" charset="-78"/>
                <a:cs typeface="Traditional Arabic" pitchFamily="18" charset="-78"/>
              </a:rPr>
              <a:t> من الجدول الثاني </a:t>
            </a:r>
            <a:r>
              <a:rPr lang="en-US" sz="2800">
                <a:latin typeface="Traditional Arabic" pitchFamily="18" charset="-78"/>
                <a:cs typeface="Traditional Arabic" pitchFamily="18" charset="-78"/>
              </a:rPr>
              <a:t>T2</a:t>
            </a:r>
            <a:r>
              <a:rPr lang="ar-SA" sz="2800">
                <a:latin typeface="Traditional Arabic" pitchFamily="18" charset="-78"/>
                <a:cs typeface="Traditional Arabic" pitchFamily="18" charset="-78"/>
              </a:rPr>
              <a:t>، أنظر الشكل السابق. يرمز لها بالرمز .</a:t>
            </a:r>
          </a:p>
          <a:p>
            <a:pPr algn="just" rtl="1">
              <a:lnSpc>
                <a:spcPct val="150000"/>
              </a:lnSpc>
            </a:pPr>
            <a:r>
              <a:rPr lang="ar-SA" sz="2800">
                <a:latin typeface="Traditional Arabic" pitchFamily="18" charset="-78"/>
                <a:cs typeface="Traditional Arabic" pitchFamily="18" charset="-78"/>
              </a:rPr>
              <a:t>الصيغة العامة كما في الشكل التالي:</a:t>
            </a:r>
            <a:endParaRPr lang="en-US" sz="2800">
              <a:latin typeface="Traditional Arabic" pitchFamily="18" charset="-78"/>
              <a:cs typeface="Traditional Arabic" pitchFamily="18" charset="-78"/>
            </a:endParaRPr>
          </a:p>
        </p:txBody>
      </p:sp>
      <p:pic>
        <p:nvPicPr>
          <p:cNvPr id="70659" name="Picture 8"/>
          <p:cNvPicPr>
            <a:picLocks noChangeAspect="1" noChangeArrowheads="1"/>
          </p:cNvPicPr>
          <p:nvPr/>
        </p:nvPicPr>
        <p:blipFill>
          <a:blip r:embed="rId4">
            <a:extLst>
              <a:ext uri="{28A0092B-C50C-407E-A947-70E740481C1C}">
                <a14:useLocalDpi xmlns:a14="http://schemas.microsoft.com/office/drawing/2010/main" val="0"/>
              </a:ext>
            </a:extLst>
          </a:blip>
          <a:srcRect r="16667"/>
          <a:stretch>
            <a:fillRect/>
          </a:stretch>
        </p:blipFill>
        <p:spPr bwMode="auto">
          <a:xfrm>
            <a:off x="5565775" y="309563"/>
            <a:ext cx="347663"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5"/>
          <p:cNvPicPr>
            <a:picLocks noChangeAspect="1"/>
          </p:cNvPicPr>
          <p:nvPr/>
        </p:nvPicPr>
        <p:blipFill>
          <a:blip r:embed="rId5">
            <a:extLst>
              <a:ext uri="{28A0092B-C50C-407E-A947-70E740481C1C}">
                <a14:useLocalDpi xmlns:a14="http://schemas.microsoft.com/office/drawing/2010/main" val="0"/>
              </a:ext>
            </a:extLst>
          </a:blip>
          <a:srcRect b="68074"/>
          <a:stretch>
            <a:fillRect/>
          </a:stretch>
        </p:blipFill>
        <p:spPr bwMode="auto">
          <a:xfrm>
            <a:off x="2455863" y="908050"/>
            <a:ext cx="48006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10"/>
          <p:cNvPicPr>
            <a:picLocks noChangeAspect="1"/>
          </p:cNvPicPr>
          <p:nvPr/>
        </p:nvPicPr>
        <p:blipFill>
          <a:blip r:embed="rId5">
            <a:extLst>
              <a:ext uri="{28A0092B-C50C-407E-A947-70E740481C1C}">
                <a14:useLocalDpi xmlns:a14="http://schemas.microsoft.com/office/drawing/2010/main" val="0"/>
              </a:ext>
            </a:extLst>
          </a:blip>
          <a:srcRect t="82140"/>
          <a:stretch>
            <a:fillRect/>
          </a:stretch>
        </p:blipFill>
        <p:spPr bwMode="auto">
          <a:xfrm>
            <a:off x="2936875" y="4838700"/>
            <a:ext cx="4608513"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1"/>
          <p:cNvPicPr>
            <a:picLocks noChangeAspect="1" noChangeArrowheads="1"/>
          </p:cNvPicPr>
          <p:nvPr/>
        </p:nvPicPr>
        <p:blipFill>
          <a:blip r:embed="rId4">
            <a:extLst>
              <a:ext uri="{28A0092B-C50C-407E-A947-70E740481C1C}">
                <a14:useLocalDpi xmlns:a14="http://schemas.microsoft.com/office/drawing/2010/main" val="0"/>
              </a:ext>
            </a:extLst>
          </a:blip>
          <a:srcRect r="16667"/>
          <a:stretch>
            <a:fillRect/>
          </a:stretch>
        </p:blipFill>
        <p:spPr bwMode="auto">
          <a:xfrm>
            <a:off x="1941513" y="3644900"/>
            <a:ext cx="347662"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P62487.WAV">
            <a:hlinkClick r:id="" action="ppaction://media"/>
          </p:cNvPr>
          <p:cNvPicPr>
            <a:picLocks noRot="1" noChangeAspect="1" noChangeArrowheads="1"/>
          </p:cNvPicPr>
          <p:nvPr>
            <a:wavAudioFile r:embed="rId1" name="~PP675.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06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066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JO" sz="3200" b="1">
                <a:solidFill>
                  <a:srgbClr val="0000CC"/>
                </a:solidFill>
                <a:latin typeface="Traditional Arabic" pitchFamily="18" charset="-78"/>
                <a:cs typeface="Traditional Arabic" pitchFamily="18" charset="-78"/>
              </a:rPr>
              <a:t>الربط الخارجي من </a:t>
            </a:r>
            <a:r>
              <a:rPr lang="ar-SA" sz="3200" b="1">
                <a:solidFill>
                  <a:srgbClr val="0000CC"/>
                </a:solidFill>
                <a:latin typeface="Traditional Arabic" pitchFamily="18" charset="-78"/>
                <a:cs typeface="Traditional Arabic" pitchFamily="18" charset="-78"/>
              </a:rPr>
              <a:t>اليمين      </a:t>
            </a:r>
            <a:r>
              <a:rPr lang="ar-JO" sz="3200" b="1">
                <a:solidFill>
                  <a:srgbClr val="0000CC"/>
                </a:solidFill>
                <a:latin typeface="Traditional Arabic" pitchFamily="18" charset="-78"/>
                <a:cs typeface="Traditional Arabic" pitchFamily="18" charset="-78"/>
              </a:rPr>
              <a:t> </a:t>
            </a:r>
            <a:r>
              <a:rPr lang="en-US" sz="3200" b="1">
                <a:solidFill>
                  <a:srgbClr val="0000CC"/>
                </a:solidFill>
                <a:latin typeface="Traditional Arabic" pitchFamily="18" charset="-78"/>
                <a:cs typeface="Traditional Arabic" pitchFamily="18" charset="-78"/>
              </a:rPr>
              <a:t> RIGHT OUTER JOIN</a:t>
            </a:r>
          </a:p>
        </p:txBody>
      </p:sp>
      <p:sp>
        <p:nvSpPr>
          <p:cNvPr id="72706"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b="1">
                <a:latin typeface="Traditional Arabic" pitchFamily="18" charset="-78"/>
                <a:cs typeface="Traditional Arabic" pitchFamily="18" charset="-78"/>
              </a:rPr>
              <a:t>مثال</a:t>
            </a:r>
            <a:r>
              <a:rPr lang="en-US" sz="2800" b="1">
                <a:latin typeface="Traditional Arabic" pitchFamily="18" charset="-78"/>
                <a:cs typeface="Traditional Arabic" pitchFamily="18" charset="-78"/>
              </a:rPr>
              <a:t>:</a:t>
            </a:r>
            <a:r>
              <a:rPr lang="ar-SA" sz="2800">
                <a:latin typeface="Traditional Arabic" pitchFamily="18" charset="-78"/>
                <a:cs typeface="Traditional Arabic" pitchFamily="18" charset="-78"/>
              </a:rPr>
              <a:t> لنفترض أننا نريد من الجدولين الزبون والموظف استرجاع قائمة تحتوي جميع اسماء وعنوانين الموظفين واسماء وعنوانين الزبائن التي يتساوى فيها نفس العنوان في الجدولين بالإضافة إلى باقي اسماء وعناوين الزبائن الذين ليس لديهم نفس العنوان، أي الزبائن الذين لديهم نفس العنوان مع الموظفين والذين ليس لديهم نفس العنوان. يمكن القيام بذلك كما في الشكل.</a:t>
            </a:r>
          </a:p>
          <a:p>
            <a:pPr algn="just" rtl="1">
              <a:lnSpc>
                <a:spcPct val="150000"/>
              </a:lnSpc>
            </a:pPr>
            <a:endParaRPr lang="ar-SA">
              <a:latin typeface="Traditional Arabic" pitchFamily="18" charset="-78"/>
              <a:cs typeface="Traditional Arabic" pitchFamily="18" charset="-78"/>
            </a:endParaRPr>
          </a:p>
          <a:p>
            <a:pPr algn="just" rtl="1">
              <a:lnSpc>
                <a:spcPct val="150000"/>
              </a:lnSpc>
            </a:pPr>
            <a:endParaRPr lang="ar-SA" sz="3200">
              <a:latin typeface="Traditional Arabic" pitchFamily="18" charset="-78"/>
              <a:cs typeface="Traditional Arabic" pitchFamily="18" charset="-78"/>
            </a:endParaRPr>
          </a:p>
          <a:p>
            <a:pPr algn="just" rtl="1">
              <a:lnSpc>
                <a:spcPct val="150000"/>
              </a:lnSpc>
            </a:pPr>
            <a:r>
              <a:rPr lang="ar-SA">
                <a:latin typeface="Traditional Arabic" pitchFamily="18" charset="-78"/>
                <a:cs typeface="Traditional Arabic" pitchFamily="18" charset="-78"/>
              </a:rPr>
              <a:t>الجدول التالي يبين نتيجة تنفيذ عملية الربط الخارجي من اليمين </a:t>
            </a:r>
            <a:r>
              <a:rPr lang="en-US">
                <a:latin typeface="Traditional Arabic" pitchFamily="18" charset="-78"/>
                <a:cs typeface="Traditional Arabic" pitchFamily="18" charset="-78"/>
              </a:rPr>
              <a:t>RIGHT JOIN</a:t>
            </a:r>
            <a:r>
              <a:rPr lang="ar-SA">
                <a:latin typeface="Traditional Arabic" pitchFamily="18" charset="-78"/>
                <a:cs typeface="Traditional Arabic" pitchFamily="18" charset="-78"/>
              </a:rPr>
              <a:t> بين جدولين الموظف والزبون</a:t>
            </a:r>
            <a:endParaRPr lang="en-US">
              <a:latin typeface="Traditional Arabic" pitchFamily="18" charset="-78"/>
              <a:cs typeface="Traditional Arabic" pitchFamily="18" charset="-78"/>
            </a:endParaRPr>
          </a:p>
        </p:txBody>
      </p:sp>
      <p:pic>
        <p:nvPicPr>
          <p:cNvPr id="72707" name="Picture 8"/>
          <p:cNvPicPr>
            <a:picLocks noChangeAspect="1" noChangeArrowheads="1"/>
          </p:cNvPicPr>
          <p:nvPr/>
        </p:nvPicPr>
        <p:blipFill>
          <a:blip r:embed="rId4">
            <a:extLst>
              <a:ext uri="{28A0092B-C50C-407E-A947-70E740481C1C}">
                <a14:useLocalDpi xmlns:a14="http://schemas.microsoft.com/office/drawing/2010/main" val="0"/>
              </a:ext>
            </a:extLst>
          </a:blip>
          <a:srcRect r="16667"/>
          <a:stretch>
            <a:fillRect/>
          </a:stretch>
        </p:blipFill>
        <p:spPr bwMode="auto">
          <a:xfrm>
            <a:off x="5565775" y="309563"/>
            <a:ext cx="347663"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P12503.WAV">
            <a:hlinkClick r:id="" action="ppaction://media"/>
          </p:cNvPr>
          <p:cNvPicPr>
            <a:picLocks noRot="1" noChangeAspect="1" noChangeArrowheads="1"/>
          </p:cNvPicPr>
          <p:nvPr>
            <a:wavAudioFile r:embed="rId1" name="~PP1566.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72712"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92413" y="2990850"/>
            <a:ext cx="4621212"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3"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40113" y="4697413"/>
            <a:ext cx="3554412"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27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2711"/>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JO" sz="3200" b="1">
                <a:solidFill>
                  <a:srgbClr val="0000CC"/>
                </a:solidFill>
                <a:latin typeface="Traditional Arabic" pitchFamily="18" charset="-78"/>
                <a:cs typeface="Traditional Arabic" pitchFamily="18" charset="-78"/>
              </a:rPr>
              <a:t>الربط الخارجي </a:t>
            </a:r>
            <a:r>
              <a:rPr lang="ar-SA" sz="3200" b="1">
                <a:solidFill>
                  <a:srgbClr val="0000CC"/>
                </a:solidFill>
                <a:latin typeface="Traditional Arabic" pitchFamily="18" charset="-78"/>
                <a:cs typeface="Traditional Arabic" pitchFamily="18" charset="-78"/>
              </a:rPr>
              <a:t>الكامل      </a:t>
            </a:r>
            <a:r>
              <a:rPr lang="ar-JO" sz="3200" b="1">
                <a:solidFill>
                  <a:srgbClr val="0000CC"/>
                </a:solidFill>
                <a:latin typeface="Traditional Arabic" pitchFamily="18" charset="-78"/>
                <a:cs typeface="Traditional Arabic" pitchFamily="18" charset="-78"/>
              </a:rPr>
              <a:t> </a:t>
            </a:r>
            <a:r>
              <a:rPr lang="en-US" sz="3200" b="1">
                <a:solidFill>
                  <a:srgbClr val="0000CC"/>
                </a:solidFill>
                <a:latin typeface="Traditional Arabic" pitchFamily="18" charset="-78"/>
                <a:cs typeface="Traditional Arabic" pitchFamily="18" charset="-78"/>
              </a:rPr>
              <a:t> FULL OUTER JOIN</a:t>
            </a:r>
          </a:p>
        </p:txBody>
      </p:sp>
      <p:sp>
        <p:nvSpPr>
          <p:cNvPr id="74754"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endParaRPr lang="en-US" sz="2800">
              <a:latin typeface="Traditional Arabic" pitchFamily="18" charset="-78"/>
              <a:cs typeface="Traditional Arabic" pitchFamily="18" charset="-78"/>
            </a:endParaRPr>
          </a:p>
          <a:p>
            <a:pPr algn="just" rtl="1">
              <a:lnSpc>
                <a:spcPct val="150000"/>
              </a:lnSpc>
            </a:pPr>
            <a:endParaRPr lang="en-US" sz="2800">
              <a:latin typeface="Traditional Arabic" pitchFamily="18" charset="-78"/>
              <a:cs typeface="Traditional Arabic" pitchFamily="18" charset="-78"/>
            </a:endParaRPr>
          </a:p>
          <a:p>
            <a:pPr algn="just" rtl="1">
              <a:lnSpc>
                <a:spcPct val="150000"/>
              </a:lnSpc>
            </a:pPr>
            <a:r>
              <a:rPr lang="ar-JO" sz="2800">
                <a:latin typeface="Traditional Arabic" pitchFamily="18" charset="-78"/>
                <a:cs typeface="Traditional Arabic" pitchFamily="18" charset="-78"/>
              </a:rPr>
              <a:t>الربط</a:t>
            </a:r>
            <a:r>
              <a:rPr lang="ar-SA" sz="2800">
                <a:latin typeface="Traditional Arabic" pitchFamily="18" charset="-78"/>
                <a:cs typeface="Traditional Arabic" pitchFamily="18" charset="-78"/>
              </a:rPr>
              <a:t> الكامل </a:t>
            </a:r>
            <a:r>
              <a:rPr lang="ar-JO" sz="2800">
                <a:latin typeface="Traditional Arabic" pitchFamily="18" charset="-78"/>
                <a:cs typeface="Traditional Arabic" pitchFamily="18" charset="-78"/>
              </a:rPr>
              <a:t>هو </a:t>
            </a:r>
            <a:r>
              <a:rPr lang="ar-SA" sz="2800">
                <a:latin typeface="Traditional Arabic" pitchFamily="18" charset="-78"/>
                <a:cs typeface="Traditional Arabic" pitchFamily="18" charset="-78"/>
              </a:rPr>
              <a:t>ناتج مجموع السجلات من الجدولين التي تساوت فيها قيم الخصائص المشتركة في الجدولين بالإضافة إلى السجلات التي لم تتساوى القيم أنظر الشكل في الأعلى. ويرمز لها بالرمز .</a:t>
            </a:r>
          </a:p>
          <a:p>
            <a:pPr algn="just" rtl="1">
              <a:lnSpc>
                <a:spcPct val="150000"/>
              </a:lnSpc>
            </a:pPr>
            <a:r>
              <a:rPr lang="ar-SA" sz="2800">
                <a:latin typeface="Traditional Arabic" pitchFamily="18" charset="-78"/>
                <a:cs typeface="Traditional Arabic" pitchFamily="18" charset="-78"/>
              </a:rPr>
              <a:t> الصيغة العامة كما في الشكل التالي</a:t>
            </a:r>
            <a:endParaRPr lang="en-US" sz="2800">
              <a:latin typeface="Traditional Arabic" pitchFamily="18" charset="-78"/>
              <a:cs typeface="Traditional Arabic" pitchFamily="18" charset="-78"/>
            </a:endParaRPr>
          </a:p>
        </p:txBody>
      </p:sp>
      <p:pic>
        <p:nvPicPr>
          <p:cNvPr id="7475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900" y="333375"/>
            <a:ext cx="5381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6" name="Picture 4"/>
          <p:cNvPicPr>
            <a:picLocks noChangeAspect="1"/>
          </p:cNvPicPr>
          <p:nvPr/>
        </p:nvPicPr>
        <p:blipFill>
          <a:blip r:embed="rId5">
            <a:extLst>
              <a:ext uri="{28A0092B-C50C-407E-A947-70E740481C1C}">
                <a14:useLocalDpi xmlns:a14="http://schemas.microsoft.com/office/drawing/2010/main" val="0"/>
              </a:ext>
            </a:extLst>
          </a:blip>
          <a:srcRect b="63512"/>
          <a:stretch>
            <a:fillRect/>
          </a:stretch>
        </p:blipFill>
        <p:spPr bwMode="auto">
          <a:xfrm>
            <a:off x="2792413" y="981075"/>
            <a:ext cx="4403725"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10"/>
          <p:cNvPicPr>
            <a:picLocks noChangeAspect="1"/>
          </p:cNvPicPr>
          <p:nvPr/>
        </p:nvPicPr>
        <p:blipFill>
          <a:blip r:embed="rId5">
            <a:extLst>
              <a:ext uri="{28A0092B-C50C-407E-A947-70E740481C1C}">
                <a14:useLocalDpi xmlns:a14="http://schemas.microsoft.com/office/drawing/2010/main" val="0"/>
              </a:ext>
            </a:extLst>
          </a:blip>
          <a:srcRect t="77284"/>
          <a:stretch>
            <a:fillRect/>
          </a:stretch>
        </p:blipFill>
        <p:spPr bwMode="auto">
          <a:xfrm>
            <a:off x="2649538" y="4797425"/>
            <a:ext cx="43624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113" y="3644900"/>
            <a:ext cx="5365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P12503.WAV">
            <a:hlinkClick r:id="" action="ppaction://media"/>
          </p:cNvPr>
          <p:cNvPicPr>
            <a:picLocks noRot="1" noChangeAspect="1" noChangeArrowheads="1"/>
          </p:cNvPicPr>
          <p:nvPr>
            <a:wavAudioFile r:embed="rId1" name="~PP1182.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47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4761"/>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JO" sz="3200" b="1">
                <a:solidFill>
                  <a:srgbClr val="0000CC"/>
                </a:solidFill>
                <a:latin typeface="Traditional Arabic" pitchFamily="18" charset="-78"/>
                <a:cs typeface="Traditional Arabic" pitchFamily="18" charset="-78"/>
              </a:rPr>
              <a:t>الربط الخارجي </a:t>
            </a:r>
            <a:r>
              <a:rPr lang="ar-SA" sz="3200" b="1">
                <a:solidFill>
                  <a:srgbClr val="0000CC"/>
                </a:solidFill>
                <a:latin typeface="Traditional Arabic" pitchFamily="18" charset="-78"/>
                <a:cs typeface="Traditional Arabic" pitchFamily="18" charset="-78"/>
              </a:rPr>
              <a:t>الكامل      </a:t>
            </a:r>
            <a:r>
              <a:rPr lang="ar-JO" sz="3200" b="1">
                <a:solidFill>
                  <a:srgbClr val="0000CC"/>
                </a:solidFill>
                <a:latin typeface="Traditional Arabic" pitchFamily="18" charset="-78"/>
                <a:cs typeface="Traditional Arabic" pitchFamily="18" charset="-78"/>
              </a:rPr>
              <a:t> </a:t>
            </a:r>
            <a:r>
              <a:rPr lang="en-US" sz="3200" b="1">
                <a:solidFill>
                  <a:srgbClr val="0000CC"/>
                </a:solidFill>
                <a:latin typeface="Traditional Arabic" pitchFamily="18" charset="-78"/>
                <a:cs typeface="Traditional Arabic" pitchFamily="18" charset="-78"/>
              </a:rPr>
              <a:t> FULL OUTER JOIN</a:t>
            </a:r>
          </a:p>
        </p:txBody>
      </p:sp>
      <p:sp>
        <p:nvSpPr>
          <p:cNvPr id="76802"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b="1">
                <a:latin typeface="Traditional Arabic" pitchFamily="18" charset="-78"/>
                <a:cs typeface="Traditional Arabic" pitchFamily="18" charset="-78"/>
              </a:rPr>
              <a:t>مثال:</a:t>
            </a:r>
            <a:r>
              <a:rPr lang="ar-SA" sz="2800">
                <a:latin typeface="Traditional Arabic" pitchFamily="18" charset="-78"/>
                <a:cs typeface="Traditional Arabic" pitchFamily="18" charset="-78"/>
              </a:rPr>
              <a:t> لنفترض أننا نريد استرجاع جميع سجلات جدول الزبائن وجميع سجلات جدول الموظفين التي تحقق فيها شرط الربط والتي لم يتحقق. يمكننا القيام بذلك كما في الشكل </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ar-SA" sz="2000">
              <a:latin typeface="Traditional Arabic" pitchFamily="18" charset="-78"/>
              <a:cs typeface="Traditional Arabic" pitchFamily="18" charset="-78"/>
            </a:endParaRPr>
          </a:p>
          <a:p>
            <a:pPr algn="just" rtl="1">
              <a:lnSpc>
                <a:spcPct val="150000"/>
              </a:lnSpc>
            </a:pPr>
            <a:r>
              <a:rPr lang="ar-SA" sz="2000">
                <a:latin typeface="Traditional Arabic" pitchFamily="18" charset="-78"/>
                <a:cs typeface="Traditional Arabic" pitchFamily="18" charset="-78"/>
              </a:rPr>
              <a:t>الجدول التالي يبين نتيجة تنفيذ عملية الربط الخارجي الكامل </a:t>
            </a:r>
            <a:r>
              <a:rPr lang="en-US" sz="2000">
                <a:latin typeface="Traditional Arabic" pitchFamily="18" charset="-78"/>
                <a:cs typeface="Traditional Arabic" pitchFamily="18" charset="-78"/>
              </a:rPr>
              <a:t>FULL JOIN</a:t>
            </a:r>
            <a:r>
              <a:rPr lang="ar-SA" sz="2000">
                <a:latin typeface="Traditional Arabic" pitchFamily="18" charset="-78"/>
                <a:cs typeface="Traditional Arabic" pitchFamily="18" charset="-78"/>
              </a:rPr>
              <a:t> بين جدولين الموظف والزبون</a:t>
            </a:r>
            <a:endParaRPr lang="en-US" sz="2000">
              <a:latin typeface="Traditional Arabic" pitchFamily="18" charset="-78"/>
              <a:cs typeface="Traditional Arabic" pitchFamily="18" charset="-78"/>
            </a:endParaRPr>
          </a:p>
          <a:p>
            <a:pPr algn="just" rtl="1">
              <a:lnSpc>
                <a:spcPct val="150000"/>
              </a:lnSpc>
            </a:pPr>
            <a:endParaRPr lang="en-US" sz="2800">
              <a:latin typeface="Traditional Arabic" pitchFamily="18" charset="-78"/>
              <a:cs typeface="Traditional Arabic" pitchFamily="18" charset="-78"/>
            </a:endParaRPr>
          </a:p>
        </p:txBody>
      </p:sp>
      <p:pic>
        <p:nvPicPr>
          <p:cNvPr id="7680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900" y="333375"/>
            <a:ext cx="5381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7" name="~PP42518.WAV">
            <a:hlinkClick r:id="" action="ppaction://media"/>
          </p:cNvPr>
          <p:cNvPicPr>
            <a:picLocks noRot="1" noChangeAspect="1" noChangeArrowheads="1"/>
          </p:cNvPicPr>
          <p:nvPr>
            <a:wavAudioFile r:embed="rId1" name="~PP4065.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76808"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05075" y="1917700"/>
            <a:ext cx="46482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9"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52775" y="3573463"/>
            <a:ext cx="35433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680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680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6" name="Text Box 4"/>
          <p:cNvSpPr txBox="1">
            <a:spLocks noChangeArrowheads="1"/>
          </p:cNvSpPr>
          <p:nvPr/>
        </p:nvSpPr>
        <p:spPr bwMode="auto">
          <a:xfrm>
            <a:off x="488950" y="188913"/>
            <a:ext cx="9224963" cy="606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r>
              <a:rPr lang="ar-SA" sz="2400" b="1">
                <a:latin typeface="Traditional Arabic" pitchFamily="18" charset="-78"/>
                <a:cs typeface="Traditional Arabic" pitchFamily="18" charset="-78"/>
              </a:rPr>
              <a:t> </a:t>
            </a:r>
          </a:p>
          <a:p>
            <a:pPr algn="r" rtl="1"/>
            <a:r>
              <a:rPr lang="ar-SA" sz="2000" b="1">
                <a:latin typeface="Traditional Arabic" pitchFamily="18" charset="-78"/>
                <a:cs typeface="Traditional Arabic" pitchFamily="18" charset="-78"/>
              </a:rPr>
              <a:t>بناءً على الجدول الآتية </a:t>
            </a:r>
            <a:r>
              <a:rPr lang="en-US" sz="2000" b="1">
                <a:latin typeface="Traditional Arabic" pitchFamily="18" charset="-78"/>
                <a:cs typeface="Traditional Arabic" pitchFamily="18" charset="-78"/>
              </a:rPr>
              <a:t>employee</a:t>
            </a:r>
            <a:r>
              <a:rPr lang="en-US" b="1">
                <a:latin typeface="Traditional Arabic" pitchFamily="18" charset="-78"/>
                <a:cs typeface="Traditional Arabic" pitchFamily="18" charset="-78"/>
              </a:rPr>
              <a:t> </a:t>
            </a:r>
            <a:r>
              <a:rPr lang="ar-SA" b="1">
                <a:latin typeface="Traditional Arabic" pitchFamily="18" charset="-78"/>
                <a:cs typeface="Traditional Arabic" pitchFamily="18" charset="-78"/>
              </a:rPr>
              <a:t> </a:t>
            </a:r>
          </a:p>
          <a:p>
            <a:pPr algn="r"/>
            <a:endParaRPr lang="ar-SA" b="1">
              <a:latin typeface="Traditional Arabic" pitchFamily="18" charset="-78"/>
              <a:cs typeface="Traditional Arabic" pitchFamily="18" charset="-78"/>
            </a:endParaRPr>
          </a:p>
          <a:p>
            <a:pPr algn="r"/>
            <a:endParaRPr lang="ar-SA">
              <a:latin typeface="Traditional Arabic" pitchFamily="18" charset="-78"/>
              <a:cs typeface="Traditional Arabic" pitchFamily="18" charset="-78"/>
            </a:endParaRPr>
          </a:p>
          <a:p>
            <a:pPr algn="r"/>
            <a:endParaRPr lang="ar-SA">
              <a:latin typeface="Traditional Arabic" pitchFamily="18" charset="-78"/>
              <a:cs typeface="Traditional Arabic" pitchFamily="18" charset="-78"/>
            </a:endParaRPr>
          </a:p>
          <a:p>
            <a:pPr algn="r"/>
            <a:endParaRPr lang="ar-SA">
              <a:latin typeface="Traditional Arabic" pitchFamily="18" charset="-78"/>
              <a:cs typeface="Traditional Arabic" pitchFamily="18" charset="-78"/>
            </a:endParaRPr>
          </a:p>
          <a:p>
            <a:pPr algn="r"/>
            <a:endParaRPr lang="ar-SA">
              <a:latin typeface="Traditional Arabic" pitchFamily="18" charset="-78"/>
              <a:cs typeface="Traditional Arabic" pitchFamily="18" charset="-78"/>
            </a:endParaRPr>
          </a:p>
          <a:p>
            <a:pPr algn="r"/>
            <a:endParaRPr lang="ar-SA">
              <a:latin typeface="Traditional Arabic" pitchFamily="18" charset="-78"/>
              <a:cs typeface="Traditional Arabic" pitchFamily="18" charset="-78"/>
            </a:endParaRPr>
          </a:p>
          <a:p>
            <a:pPr algn="r"/>
            <a:endParaRPr lang="ar-SA" sz="3200">
              <a:latin typeface="Traditional Arabic" pitchFamily="18" charset="-78"/>
              <a:cs typeface="Traditional Arabic" pitchFamily="18" charset="-78"/>
            </a:endParaRPr>
          </a:p>
          <a:p>
            <a:pPr algn="r"/>
            <a:r>
              <a:rPr lang="ar-SA" sz="2000" b="1">
                <a:solidFill>
                  <a:srgbClr val="0033CC"/>
                </a:solidFill>
                <a:latin typeface="Traditional Arabic" pitchFamily="18" charset="-78"/>
                <a:cs typeface="Traditional Arabic" pitchFamily="18" charset="-78"/>
              </a:rPr>
              <a:t>المطلوب ناتج العمليات (الأوامر) الآتية يكون:</a:t>
            </a:r>
          </a:p>
          <a:p>
            <a:pPr algn="r"/>
            <a:endParaRPr lang="ar-SA">
              <a:latin typeface="Traditional Arabic" pitchFamily="18" charset="-78"/>
              <a:cs typeface="Traditional Arabic" pitchFamily="18" charset="-78"/>
            </a:endParaRPr>
          </a:p>
          <a:p>
            <a:r>
              <a:rPr lang="el-GR" sz="2400">
                <a:latin typeface="Times New Roman" pitchFamily="18" charset="0"/>
                <a:cs typeface="Traditional Arabic" pitchFamily="18" charset="-78"/>
              </a:rPr>
              <a:t>σ</a:t>
            </a:r>
            <a:r>
              <a:rPr lang="en-US" sz="2400">
                <a:latin typeface="Traditional Arabic" pitchFamily="18" charset="-78"/>
                <a:cs typeface="Traditional Arabic" pitchFamily="18" charset="-78"/>
              </a:rPr>
              <a:t> </a:t>
            </a:r>
            <a:r>
              <a:rPr lang="ar-SA" sz="2400" b="1" baseline="-25000">
                <a:latin typeface="Traditional Arabic" pitchFamily="18" charset="-78"/>
                <a:cs typeface="Traditional Arabic" pitchFamily="18" charset="-78"/>
              </a:rPr>
              <a:t>الراتب</a:t>
            </a:r>
            <a:r>
              <a:rPr lang="en-US" sz="2400" b="1" baseline="-25000">
                <a:latin typeface="Traditional Arabic" pitchFamily="18" charset="-78"/>
                <a:cs typeface="Traditional Arabic" pitchFamily="18" charset="-78"/>
              </a:rPr>
              <a:t> &gt; </a:t>
            </a:r>
            <a:r>
              <a:rPr lang="ar-SA" sz="2400" b="1" baseline="-25000">
                <a:latin typeface="Traditional Arabic" pitchFamily="18" charset="-78"/>
                <a:cs typeface="Traditional Arabic" pitchFamily="18" charset="-78"/>
              </a:rPr>
              <a:t>3000</a:t>
            </a:r>
            <a:r>
              <a:rPr lang="en-US" sz="2400">
                <a:latin typeface="Traditional Arabic" pitchFamily="18" charset="-78"/>
                <a:cs typeface="Traditional Arabic" pitchFamily="18" charset="-78"/>
              </a:rPr>
              <a:t> (Employee)</a:t>
            </a:r>
          </a:p>
          <a:p>
            <a:pPr algn="r"/>
            <a:endParaRPr lang="en-US" sz="1000">
              <a:latin typeface="Traditional Arabic" pitchFamily="18" charset="-78"/>
              <a:cs typeface="Traditional Arabic" pitchFamily="18" charset="-78"/>
            </a:endParaRPr>
          </a:p>
          <a:p>
            <a:pPr algn="r"/>
            <a:endParaRPr lang="en-US" sz="1000">
              <a:latin typeface="Traditional Arabic" pitchFamily="18" charset="-78"/>
              <a:cs typeface="Traditional Arabic" pitchFamily="18" charset="-78"/>
            </a:endParaRPr>
          </a:p>
          <a:p>
            <a:pPr algn="r"/>
            <a:endParaRPr lang="en-US" sz="1000">
              <a:latin typeface="Traditional Arabic" pitchFamily="18" charset="-78"/>
              <a:cs typeface="Traditional Arabic" pitchFamily="18" charset="-78"/>
            </a:endParaRPr>
          </a:p>
          <a:p>
            <a:pPr algn="r"/>
            <a:endParaRPr lang="en-US" sz="1000">
              <a:latin typeface="Traditional Arabic" pitchFamily="18" charset="-78"/>
              <a:cs typeface="Traditional Arabic" pitchFamily="18" charset="-78"/>
            </a:endParaRPr>
          </a:p>
          <a:p>
            <a:pPr algn="r"/>
            <a:endParaRPr lang="en-US" sz="1600">
              <a:latin typeface="Traditional Arabic" pitchFamily="18" charset="-78"/>
              <a:cs typeface="Traditional Arabic" pitchFamily="18" charset="-78"/>
            </a:endParaRPr>
          </a:p>
          <a:p>
            <a:pPr algn="r"/>
            <a:endParaRPr lang="ar-SA" sz="1000">
              <a:latin typeface="Traditional Arabic" pitchFamily="18" charset="-78"/>
              <a:cs typeface="Traditional Arabic" pitchFamily="18" charset="-78"/>
            </a:endParaRPr>
          </a:p>
          <a:p>
            <a:pPr algn="r"/>
            <a:endParaRPr lang="ar-SA" sz="1000">
              <a:latin typeface="Traditional Arabic" pitchFamily="18" charset="-78"/>
              <a:cs typeface="Traditional Arabic" pitchFamily="18" charset="-78"/>
            </a:endParaRPr>
          </a:p>
          <a:p>
            <a:pPr algn="r"/>
            <a:endParaRPr lang="en-US" sz="1000">
              <a:latin typeface="Traditional Arabic" pitchFamily="18" charset="-78"/>
              <a:cs typeface="Traditional Arabic" pitchFamily="18" charset="-78"/>
            </a:endParaRPr>
          </a:p>
          <a:p>
            <a:r>
              <a:rPr lang="el-GR" sz="2400">
                <a:latin typeface="Times New Roman" pitchFamily="18" charset="0"/>
                <a:cs typeface="Traditional Arabic" pitchFamily="18" charset="-78"/>
              </a:rPr>
              <a:t>σ</a:t>
            </a:r>
            <a:r>
              <a:rPr lang="en-US" sz="2400">
                <a:latin typeface="Traditional Arabic" pitchFamily="18" charset="-78"/>
                <a:cs typeface="Traditional Arabic" pitchFamily="18" charset="-78"/>
              </a:rPr>
              <a:t> </a:t>
            </a:r>
            <a:r>
              <a:rPr lang="ar-SA" sz="2400" b="1" baseline="-25000">
                <a:latin typeface="Traditional Arabic" pitchFamily="18" charset="-78"/>
                <a:cs typeface="Traditional Arabic" pitchFamily="18" charset="-78"/>
              </a:rPr>
              <a:t>العنوان</a:t>
            </a:r>
            <a:r>
              <a:rPr lang="en-US" sz="2400" b="1" baseline="-25000">
                <a:latin typeface="Traditional Arabic" pitchFamily="18" charset="-78"/>
                <a:cs typeface="Traditional Arabic" pitchFamily="18" charset="-78"/>
              </a:rPr>
              <a:t> = “</a:t>
            </a:r>
            <a:r>
              <a:rPr lang="ar-SA" sz="2400" b="1" baseline="-25000">
                <a:latin typeface="Traditional Arabic" pitchFamily="18" charset="-78"/>
                <a:cs typeface="Traditional Arabic" pitchFamily="18" charset="-78"/>
              </a:rPr>
              <a:t>الهاني</a:t>
            </a:r>
            <a:r>
              <a:rPr lang="en-US" sz="2400" b="1" baseline="-25000">
                <a:latin typeface="Traditional Arabic" pitchFamily="18" charset="-78"/>
                <a:cs typeface="Traditional Arabic" pitchFamily="18" charset="-78"/>
              </a:rPr>
              <a:t>”</a:t>
            </a:r>
            <a:r>
              <a:rPr lang="en-US" sz="2400">
                <a:latin typeface="Traditional Arabic" pitchFamily="18" charset="-78"/>
                <a:cs typeface="Traditional Arabic" pitchFamily="18" charset="-78"/>
              </a:rPr>
              <a:t> (Employee)</a:t>
            </a:r>
          </a:p>
          <a:p>
            <a:pPr algn="r">
              <a:spcBef>
                <a:spcPct val="50000"/>
              </a:spcBef>
            </a:pPr>
            <a:endParaRPr lang="en-US" sz="2400">
              <a:latin typeface="Traditional Arabic" pitchFamily="18" charset="-78"/>
              <a:cs typeface="Traditional Arabic" pitchFamily="18" charset="-78"/>
            </a:endParaRPr>
          </a:p>
        </p:txBody>
      </p:sp>
      <p:sp>
        <p:nvSpPr>
          <p:cNvPr id="78850" name="Text Box 5"/>
          <p:cNvSpPr txBox="1">
            <a:spLocks noChangeArrowheads="1"/>
          </p:cNvSpPr>
          <p:nvPr/>
        </p:nvSpPr>
        <p:spPr bwMode="auto">
          <a:xfrm>
            <a:off x="1130300" y="333375"/>
            <a:ext cx="2339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endParaRPr lang="en-US"/>
          </a:p>
        </p:txBody>
      </p:sp>
      <p:sp>
        <p:nvSpPr>
          <p:cNvPr id="78851" name="Text Box 40"/>
          <p:cNvSpPr txBox="1">
            <a:spLocks noChangeArrowheads="1"/>
          </p:cNvSpPr>
          <p:nvPr/>
        </p:nvSpPr>
        <p:spPr bwMode="auto">
          <a:xfrm>
            <a:off x="193675" y="2924175"/>
            <a:ext cx="3589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endParaRPr lang="en-US"/>
          </a:p>
        </p:txBody>
      </p:sp>
      <p:sp>
        <p:nvSpPr>
          <p:cNvPr id="78852" name="Text Box 58"/>
          <p:cNvSpPr txBox="1">
            <a:spLocks noChangeArrowheads="1"/>
          </p:cNvSpPr>
          <p:nvPr/>
        </p:nvSpPr>
        <p:spPr bwMode="auto">
          <a:xfrm>
            <a:off x="350838" y="5084763"/>
            <a:ext cx="467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endParaRPr lang="en-US"/>
          </a:p>
        </p:txBody>
      </p:sp>
      <p:sp>
        <p:nvSpPr>
          <p:cNvPr id="78853" name="Text Box 258"/>
          <p:cNvSpPr txBox="1">
            <a:spLocks noChangeArrowheads="1"/>
          </p:cNvSpPr>
          <p:nvPr/>
        </p:nvSpPr>
        <p:spPr bwMode="auto">
          <a:xfrm>
            <a:off x="4592638" y="90488"/>
            <a:ext cx="865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ar-SA" sz="3200" b="1">
                <a:solidFill>
                  <a:srgbClr val="0033CC"/>
                </a:solidFill>
                <a:latin typeface="Traditional Arabic" pitchFamily="18" charset="-78"/>
                <a:cs typeface="Traditional Arabic" pitchFamily="18" charset="-78"/>
              </a:rPr>
              <a:t>أمثلة</a:t>
            </a:r>
            <a:endParaRPr lang="en-GB" sz="3200" b="1">
              <a:solidFill>
                <a:srgbClr val="0033CC"/>
              </a:solidFill>
              <a:latin typeface="Traditional Arabic" pitchFamily="18" charset="-78"/>
              <a:cs typeface="Traditional Arabic" pitchFamily="18" charset="-78"/>
            </a:endParaRPr>
          </a:p>
        </p:txBody>
      </p:sp>
      <p:graphicFrame>
        <p:nvGraphicFramePr>
          <p:cNvPr id="2" name="Table 1"/>
          <p:cNvGraphicFramePr>
            <a:graphicFrameLocks noGrp="1"/>
          </p:cNvGraphicFramePr>
          <p:nvPr/>
        </p:nvGraphicFramePr>
        <p:xfrm>
          <a:off x="495300" y="1125538"/>
          <a:ext cx="8915400" cy="1597022"/>
        </p:xfrm>
        <a:graphic>
          <a:graphicData uri="http://schemas.openxmlformats.org/drawingml/2006/table">
            <a:tbl>
              <a:tblPr rtl="1" firstRow="1" firstCol="1" bandRow="1">
                <a:tableStyleId>{BC89EF96-8CEA-46FF-86C4-4CE0E7609802}</a:tableStyleId>
              </a:tblPr>
              <a:tblGrid>
                <a:gridCol w="1114425"/>
                <a:gridCol w="1114425"/>
                <a:gridCol w="1114425"/>
                <a:gridCol w="1114425"/>
                <a:gridCol w="1114425"/>
                <a:gridCol w="1114425"/>
                <a:gridCol w="1114425"/>
                <a:gridCol w="1114425"/>
              </a:tblGrid>
              <a:tr h="228146">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الاسم الأول</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اللقب</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تاريخ الميلاد</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العنوان</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الجنس</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الراتب</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رقم القسم</a:t>
                      </a:r>
                      <a:endParaRPr lang="en-US" sz="140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1000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كمال</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مفتاح</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1974</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السياحية</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3500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a:t>
                      </a:r>
                      <a:endParaRPr lang="en-US" sz="140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2000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طارق</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موسى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1984</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فشلوم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2500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2</a:t>
                      </a:r>
                      <a:endParaRPr lang="en-US" sz="140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3000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آدم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إبراهيم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1987</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الهاني</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3000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a:t>
                      </a:r>
                      <a:endParaRPr lang="en-US" sz="140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4000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هيام</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عبدالسلام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1982</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النوفليين</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أنثى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4000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2</a:t>
                      </a:r>
                      <a:endParaRPr lang="en-US" sz="140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إلهام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عيسى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1977</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الهاني</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أنثى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3700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a:t>
                      </a:r>
                      <a:endParaRPr lang="en-US" sz="140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6000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رياض</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عبدالله</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رأس حسن</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2000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4</a:t>
                      </a:r>
                      <a:endParaRPr lang="en-US" sz="1400" dirty="0">
                        <a:effectLst/>
                        <a:latin typeface="Calibri"/>
                        <a:ea typeface="Calibri"/>
                        <a:cs typeface="Arial"/>
                      </a:endParaRPr>
                    </a:p>
                  </a:txBody>
                  <a:tcPr marL="68580" marR="68580" marT="0" marB="0"/>
                </a:tc>
              </a:tr>
            </a:tbl>
          </a:graphicData>
        </a:graphic>
      </p:graphicFrame>
      <p:graphicFrame>
        <p:nvGraphicFramePr>
          <p:cNvPr id="12" name="Table 11"/>
          <p:cNvGraphicFramePr>
            <a:graphicFrameLocks noGrp="1"/>
          </p:cNvGraphicFramePr>
          <p:nvPr/>
        </p:nvGraphicFramePr>
        <p:xfrm>
          <a:off x="488950" y="4171950"/>
          <a:ext cx="8915400" cy="912812"/>
        </p:xfrm>
        <a:graphic>
          <a:graphicData uri="http://schemas.openxmlformats.org/drawingml/2006/table">
            <a:tbl>
              <a:tblPr rtl="1" firstRow="1" firstCol="1" bandRow="1">
                <a:tableStyleId>{BC89EF96-8CEA-46FF-86C4-4CE0E7609802}</a:tableStyleId>
              </a:tblPr>
              <a:tblGrid>
                <a:gridCol w="1114425"/>
                <a:gridCol w="1114425"/>
                <a:gridCol w="1114425"/>
                <a:gridCol w="1114425"/>
                <a:gridCol w="1114425"/>
                <a:gridCol w="1114425"/>
                <a:gridCol w="1114425"/>
                <a:gridCol w="1114425"/>
              </a:tblGrid>
              <a:tr h="228203">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الاسم الأول</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اللقب</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تاريخ الميلاد</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العنوان</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الجنس</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الراتب</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رقم القسم</a:t>
                      </a:r>
                      <a:endParaRPr lang="en-US" sz="1400">
                        <a:effectLst/>
                        <a:latin typeface="Calibri"/>
                        <a:ea typeface="Calibri"/>
                        <a:cs typeface="Arial"/>
                      </a:endParaRPr>
                    </a:p>
                  </a:txBody>
                  <a:tcPr marL="68580" marR="68580" marT="0" marB="0"/>
                </a:tc>
              </a:tr>
              <a:tr h="228203">
                <a:tc>
                  <a:txBody>
                    <a:bodyPr/>
                    <a:lstStyle/>
                    <a:p>
                      <a:pPr algn="just" rtl="1">
                        <a:lnSpc>
                          <a:spcPct val="107000"/>
                        </a:lnSpc>
                        <a:spcAft>
                          <a:spcPts val="0"/>
                        </a:spcAft>
                      </a:pPr>
                      <a:r>
                        <a:rPr lang="ar-SA" sz="1400" b="0" dirty="0">
                          <a:effectLst/>
                        </a:rPr>
                        <a:t>1000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كمال</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مفتاح</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1974</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السياحية</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3500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a:t>
                      </a:r>
                      <a:endParaRPr lang="en-US" sz="1400">
                        <a:effectLst/>
                        <a:latin typeface="Calibri"/>
                        <a:ea typeface="Calibri"/>
                        <a:cs typeface="Arial"/>
                      </a:endParaRPr>
                    </a:p>
                  </a:txBody>
                  <a:tcPr marL="68580" marR="68580" marT="0" marB="0"/>
                </a:tc>
              </a:tr>
              <a:tr h="228203">
                <a:tc>
                  <a:txBody>
                    <a:bodyPr/>
                    <a:lstStyle/>
                    <a:p>
                      <a:pPr algn="just" rtl="1">
                        <a:lnSpc>
                          <a:spcPct val="107000"/>
                        </a:lnSpc>
                        <a:spcAft>
                          <a:spcPts val="0"/>
                        </a:spcAft>
                      </a:pPr>
                      <a:r>
                        <a:rPr lang="ar-SA" sz="1400" b="0" dirty="0">
                          <a:effectLst/>
                        </a:rPr>
                        <a:t>4000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هيام</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عبدالسلام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1982</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النوفليين</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أنثى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4000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2</a:t>
                      </a:r>
                      <a:endParaRPr lang="en-US" sz="1400">
                        <a:effectLst/>
                        <a:latin typeface="Calibri"/>
                        <a:ea typeface="Calibri"/>
                        <a:cs typeface="Arial"/>
                      </a:endParaRPr>
                    </a:p>
                  </a:txBody>
                  <a:tcPr marL="68580" marR="68580" marT="0" marB="0"/>
                </a:tc>
              </a:tr>
              <a:tr h="228203">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إلهام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عيسى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1977</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الهاني</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أنثى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3700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0" marR="68580" marT="0" marB="0"/>
                </a:tc>
              </a:tr>
            </a:tbl>
          </a:graphicData>
        </a:graphic>
      </p:graphicFrame>
      <p:graphicFrame>
        <p:nvGraphicFramePr>
          <p:cNvPr id="14" name="Table 13"/>
          <p:cNvGraphicFramePr>
            <a:graphicFrameLocks noGrp="1"/>
          </p:cNvGraphicFramePr>
          <p:nvPr/>
        </p:nvGraphicFramePr>
        <p:xfrm>
          <a:off x="488950" y="5805488"/>
          <a:ext cx="8915400" cy="684213"/>
        </p:xfrm>
        <a:graphic>
          <a:graphicData uri="http://schemas.openxmlformats.org/drawingml/2006/table">
            <a:tbl>
              <a:tblPr rtl="1" firstRow="1" firstCol="1" bandRow="1">
                <a:tableStyleId>{BC89EF96-8CEA-46FF-86C4-4CE0E7609802}</a:tableStyleId>
              </a:tblPr>
              <a:tblGrid>
                <a:gridCol w="1114425"/>
                <a:gridCol w="1114425"/>
                <a:gridCol w="1114425"/>
                <a:gridCol w="1114425"/>
                <a:gridCol w="1114425"/>
                <a:gridCol w="1114425"/>
                <a:gridCol w="1114425"/>
                <a:gridCol w="1114425"/>
              </a:tblGrid>
              <a:tr h="228071">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الاسم الأول</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اللقب</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تاريخ الميلاد</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العنوان</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الجنس</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الراتب</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رقم القسم</a:t>
                      </a:r>
                      <a:endParaRPr lang="en-US" sz="1400">
                        <a:effectLst/>
                        <a:latin typeface="Calibri"/>
                        <a:ea typeface="Calibri"/>
                        <a:cs typeface="Arial"/>
                      </a:endParaRPr>
                    </a:p>
                  </a:txBody>
                  <a:tcPr marL="68580" marR="68580" marT="0" marB="0"/>
                </a:tc>
              </a:tr>
              <a:tr h="228071">
                <a:tc>
                  <a:txBody>
                    <a:bodyPr/>
                    <a:lstStyle/>
                    <a:p>
                      <a:pPr algn="just" rtl="1">
                        <a:lnSpc>
                          <a:spcPct val="107000"/>
                        </a:lnSpc>
                        <a:spcAft>
                          <a:spcPts val="0"/>
                        </a:spcAft>
                      </a:pPr>
                      <a:r>
                        <a:rPr lang="ar-SA" sz="1400" b="0" dirty="0">
                          <a:effectLst/>
                        </a:rPr>
                        <a:t>3000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آدم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إبراهيم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1987</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الهاني</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3000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a:t>
                      </a:r>
                      <a:endParaRPr lang="en-US" sz="1400">
                        <a:effectLst/>
                        <a:latin typeface="Calibri"/>
                        <a:ea typeface="Calibri"/>
                        <a:cs typeface="Arial"/>
                      </a:endParaRPr>
                    </a:p>
                  </a:txBody>
                  <a:tcPr marL="68580" marR="68580" marT="0" marB="0"/>
                </a:tc>
              </a:tr>
              <a:tr h="228071">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إلهام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عيسى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1977</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الهاني</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أنثى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3700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0" marR="68580" marT="0" marB="0"/>
                </a:tc>
              </a:tr>
            </a:tbl>
          </a:graphicData>
        </a:graphic>
      </p:graphicFrame>
      <p:pic>
        <p:nvPicPr>
          <p:cNvPr id="79016" name="~PP22690.WAV">
            <a:hlinkClick r:id="" action="ppaction://media"/>
          </p:cNvPr>
          <p:cNvPicPr>
            <a:picLocks noRot="1" noChangeAspect="1" noChangeArrowheads="1"/>
          </p:cNvPicPr>
          <p:nvPr>
            <a:wavAudioFile r:embed="rId1" name="~PP2573.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90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901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1"/>
          <p:cNvSpPr>
            <a:spLocks noChangeArrowheads="1"/>
          </p:cNvSpPr>
          <p:nvPr/>
        </p:nvSpPr>
        <p:spPr bwMode="auto">
          <a:xfrm>
            <a:off x="6122988" y="682625"/>
            <a:ext cx="35893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r" rtl="1" eaLnBrk="0" hangingPunct="0"/>
            <a:r>
              <a:rPr lang="ar-SA" sz="2000" b="1">
                <a:latin typeface="Times New Roman" pitchFamily="18" charset="0"/>
                <a:cs typeface="Times New Roman" pitchFamily="18" charset="0"/>
              </a:rPr>
              <a:t>بناءً على جدول </a:t>
            </a:r>
            <a:r>
              <a:rPr lang="en-US" sz="2000" b="1">
                <a:latin typeface="Times New Roman" pitchFamily="18" charset="0"/>
                <a:cs typeface="Times New Roman" pitchFamily="18" charset="0"/>
              </a:rPr>
              <a:t> Employee </a:t>
            </a:r>
            <a:r>
              <a:rPr lang="ar-SA" sz="2000" b="1">
                <a:latin typeface="Times New Roman" pitchFamily="18" charset="0"/>
                <a:cs typeface="Times New Roman" pitchFamily="18" charset="0"/>
              </a:rPr>
              <a:t>التالي</a:t>
            </a:r>
            <a:endParaRPr lang="ar-SA" sz="2800">
              <a:latin typeface="Times New Roman" pitchFamily="18" charset="0"/>
            </a:endParaRPr>
          </a:p>
        </p:txBody>
      </p:sp>
      <p:sp>
        <p:nvSpPr>
          <p:cNvPr id="79874" name="Rectangle 63"/>
          <p:cNvSpPr>
            <a:spLocks noChangeArrowheads="1"/>
          </p:cNvSpPr>
          <p:nvPr/>
        </p:nvSpPr>
        <p:spPr bwMode="auto">
          <a:xfrm>
            <a:off x="228600" y="3284538"/>
            <a:ext cx="9407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r" rtl="1" eaLnBrk="0" hangingPunct="0"/>
            <a:r>
              <a:rPr lang="ar-SA" sz="2000" b="1">
                <a:solidFill>
                  <a:srgbClr val="0033CC"/>
                </a:solidFill>
                <a:latin typeface="Times New Roman" pitchFamily="18" charset="0"/>
                <a:cs typeface="Times New Roman" pitchFamily="18" charset="0"/>
              </a:rPr>
              <a:t>ما ناتج الأوامر ( العمليات ) التالية:</a:t>
            </a:r>
            <a:endParaRPr lang="en-US" sz="2600" b="1">
              <a:solidFill>
                <a:srgbClr val="0033CC"/>
              </a:solidFill>
              <a:latin typeface="Times New Roman" pitchFamily="18" charset="0"/>
              <a:sym typeface="Symbol" pitchFamily="18" charset="2"/>
            </a:endParaRPr>
          </a:p>
        </p:txBody>
      </p:sp>
      <p:sp>
        <p:nvSpPr>
          <p:cNvPr id="79875" name="Text Box 65"/>
          <p:cNvSpPr txBox="1">
            <a:spLocks noChangeArrowheads="1"/>
          </p:cNvSpPr>
          <p:nvPr/>
        </p:nvSpPr>
        <p:spPr bwMode="auto">
          <a:xfrm>
            <a:off x="1285875" y="1052513"/>
            <a:ext cx="7021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endParaRPr lang="en-US" sz="2400"/>
          </a:p>
        </p:txBody>
      </p:sp>
      <p:sp>
        <p:nvSpPr>
          <p:cNvPr id="79876" name="Text Box 108"/>
          <p:cNvSpPr txBox="1">
            <a:spLocks noChangeArrowheads="1"/>
          </p:cNvSpPr>
          <p:nvPr/>
        </p:nvSpPr>
        <p:spPr bwMode="auto">
          <a:xfrm>
            <a:off x="8307388" y="5567363"/>
            <a:ext cx="1327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endParaRPr lang="en-US" sz="2400"/>
          </a:p>
        </p:txBody>
      </p:sp>
      <p:sp>
        <p:nvSpPr>
          <p:cNvPr id="79877" name="Text Box 120"/>
          <p:cNvSpPr txBox="1">
            <a:spLocks noChangeArrowheads="1"/>
          </p:cNvSpPr>
          <p:nvPr/>
        </p:nvSpPr>
        <p:spPr bwMode="auto">
          <a:xfrm>
            <a:off x="6435725" y="5062538"/>
            <a:ext cx="3198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endParaRPr lang="en-US" sz="2400"/>
          </a:p>
        </p:txBody>
      </p:sp>
      <p:sp>
        <p:nvSpPr>
          <p:cNvPr id="79878" name="Text Box 152"/>
          <p:cNvSpPr txBox="1">
            <a:spLocks noChangeArrowheads="1"/>
          </p:cNvSpPr>
          <p:nvPr/>
        </p:nvSpPr>
        <p:spPr bwMode="auto">
          <a:xfrm>
            <a:off x="2925763" y="5351463"/>
            <a:ext cx="2495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endParaRPr lang="en-US" sz="2400"/>
          </a:p>
        </p:txBody>
      </p:sp>
      <p:sp>
        <p:nvSpPr>
          <p:cNvPr id="79879" name="Text Box 153"/>
          <p:cNvSpPr txBox="1">
            <a:spLocks noChangeArrowheads="1"/>
          </p:cNvSpPr>
          <p:nvPr/>
        </p:nvSpPr>
        <p:spPr bwMode="auto">
          <a:xfrm>
            <a:off x="3783013" y="5351463"/>
            <a:ext cx="1403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endParaRPr lang="en-US" sz="2400"/>
          </a:p>
        </p:txBody>
      </p:sp>
      <p:sp>
        <p:nvSpPr>
          <p:cNvPr id="79880" name="Text Box 172"/>
          <p:cNvSpPr txBox="1">
            <a:spLocks noChangeArrowheads="1"/>
          </p:cNvSpPr>
          <p:nvPr/>
        </p:nvSpPr>
        <p:spPr bwMode="auto">
          <a:xfrm>
            <a:off x="1130300" y="5351463"/>
            <a:ext cx="1795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endParaRPr lang="en-US" sz="2400"/>
          </a:p>
        </p:txBody>
      </p:sp>
      <p:sp>
        <p:nvSpPr>
          <p:cNvPr id="15" name="مستطيل 14"/>
          <p:cNvSpPr>
            <a:spLocks noChangeArrowheads="1"/>
          </p:cNvSpPr>
          <p:nvPr/>
        </p:nvSpPr>
        <p:spPr bwMode="auto">
          <a:xfrm>
            <a:off x="533400" y="3943350"/>
            <a:ext cx="2241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ar-SA" sz="2000" b="1">
                <a:latin typeface="Times New Roman" pitchFamily="18" charset="0"/>
                <a:cs typeface="Times New Roman" pitchFamily="18" charset="0"/>
              </a:rPr>
              <a:t> </a:t>
            </a:r>
            <a:r>
              <a:rPr lang="en-US" sz="2000" b="1">
                <a:latin typeface="Times New Roman" pitchFamily="18" charset="0"/>
                <a:cs typeface="Times New Roman" pitchFamily="18" charset="0"/>
                <a:sym typeface="Symbol" pitchFamily="18" charset="2"/>
              </a:rPr>
              <a:t></a:t>
            </a:r>
            <a:r>
              <a:rPr lang="en-US" sz="2000" b="1">
                <a:latin typeface="Times New Roman" pitchFamily="18" charset="0"/>
                <a:cs typeface="Times New Roman" pitchFamily="18" charset="0"/>
              </a:rPr>
              <a:t> </a:t>
            </a:r>
            <a:r>
              <a:rPr lang="ar-SA" sz="2000" b="1" baseline="-25000">
                <a:latin typeface="Times New Roman" pitchFamily="18" charset="0"/>
                <a:cs typeface="Times New Roman" pitchFamily="18" charset="0"/>
                <a:sym typeface="Symbol" pitchFamily="18" charset="2"/>
              </a:rPr>
              <a:t>رقم القسم </a:t>
            </a:r>
            <a:r>
              <a:rPr lang="en-US" sz="2000" b="1">
                <a:latin typeface="Times New Roman" pitchFamily="18" charset="0"/>
                <a:cs typeface="Times New Roman" pitchFamily="18" charset="0"/>
                <a:sym typeface="Symbol" pitchFamily="18" charset="2"/>
              </a:rPr>
              <a:t>(Employee)</a:t>
            </a:r>
            <a:endParaRPr lang="ar-SA" sz="2000">
              <a:latin typeface="Calibri" pitchFamily="34" charset="0"/>
            </a:endParaRPr>
          </a:p>
        </p:txBody>
      </p:sp>
      <p:sp>
        <p:nvSpPr>
          <p:cNvPr id="17" name="مستطيل 16"/>
          <p:cNvSpPr>
            <a:spLocks noChangeArrowheads="1"/>
          </p:cNvSpPr>
          <p:nvPr/>
        </p:nvSpPr>
        <p:spPr bwMode="auto">
          <a:xfrm>
            <a:off x="3359150" y="3943350"/>
            <a:ext cx="2139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20000"/>
              </a:spcBef>
            </a:pPr>
            <a:r>
              <a:rPr lang="en-US" sz="2000" b="1">
                <a:latin typeface="Times New Roman" pitchFamily="18" charset="0"/>
                <a:cs typeface="Times New Roman" pitchFamily="18" charset="0"/>
                <a:sym typeface="Symbol" pitchFamily="18" charset="2"/>
              </a:rPr>
              <a:t></a:t>
            </a:r>
            <a:r>
              <a:rPr lang="en-US" sz="2000" b="1">
                <a:latin typeface="Times New Roman" pitchFamily="18" charset="0"/>
                <a:cs typeface="Times New Roman" pitchFamily="18" charset="0"/>
              </a:rPr>
              <a:t> </a:t>
            </a:r>
            <a:r>
              <a:rPr lang="ar-SA" sz="2000" b="1" baseline="-25000">
                <a:latin typeface="Times New Roman" pitchFamily="18" charset="0"/>
                <a:cs typeface="Times New Roman" pitchFamily="18" charset="0"/>
                <a:sym typeface="Symbol" pitchFamily="18" charset="2"/>
              </a:rPr>
              <a:t>العنوان </a:t>
            </a:r>
            <a:r>
              <a:rPr lang="en-US" sz="2000" b="1">
                <a:latin typeface="Times New Roman" pitchFamily="18" charset="0"/>
                <a:cs typeface="Times New Roman" pitchFamily="18" charset="0"/>
                <a:sym typeface="Symbol" pitchFamily="18" charset="2"/>
              </a:rPr>
              <a:t> (Employee)</a:t>
            </a:r>
          </a:p>
        </p:txBody>
      </p:sp>
      <p:sp>
        <p:nvSpPr>
          <p:cNvPr id="18" name="مستطيل 17"/>
          <p:cNvSpPr>
            <a:spLocks noChangeArrowheads="1"/>
          </p:cNvSpPr>
          <p:nvPr/>
        </p:nvSpPr>
        <p:spPr bwMode="auto">
          <a:xfrm>
            <a:off x="6786563" y="3943350"/>
            <a:ext cx="276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pPr>
            <a:r>
              <a:rPr lang="en-US" sz="2000" b="1">
                <a:latin typeface="Times New Roman" pitchFamily="18" charset="0"/>
                <a:cs typeface="Times New Roman" pitchFamily="18" charset="0"/>
                <a:sym typeface="Symbol" pitchFamily="18" charset="2"/>
              </a:rPr>
              <a:t></a:t>
            </a:r>
            <a:r>
              <a:rPr lang="en-US" sz="2000" b="1">
                <a:latin typeface="Times New Roman" pitchFamily="18" charset="0"/>
                <a:cs typeface="Times New Roman" pitchFamily="18" charset="0"/>
              </a:rPr>
              <a:t> </a:t>
            </a:r>
            <a:r>
              <a:rPr lang="ar-SA" sz="2000" b="1" baseline="-25000">
                <a:latin typeface="Times New Roman" pitchFamily="18" charset="0"/>
                <a:cs typeface="Times New Roman" pitchFamily="18" charset="0"/>
                <a:sym typeface="Symbol" pitchFamily="18" charset="2"/>
              </a:rPr>
              <a:t>الاسم الأول</a:t>
            </a:r>
            <a:r>
              <a:rPr lang="en-US" sz="2000" b="1" baseline="-25000">
                <a:latin typeface="Times New Roman" pitchFamily="18" charset="0"/>
                <a:cs typeface="Times New Roman" pitchFamily="18" charset="0"/>
                <a:sym typeface="Symbol" pitchFamily="18" charset="2"/>
              </a:rPr>
              <a:t>, </a:t>
            </a:r>
            <a:r>
              <a:rPr lang="ar-SA" sz="2000" b="1" baseline="-25000">
                <a:latin typeface="Times New Roman" pitchFamily="18" charset="0"/>
                <a:cs typeface="Times New Roman" pitchFamily="18" charset="0"/>
                <a:sym typeface="Symbol" pitchFamily="18" charset="2"/>
              </a:rPr>
              <a:t>الجنس</a:t>
            </a:r>
            <a:r>
              <a:rPr lang="en-US" sz="2000" b="1">
                <a:latin typeface="Times New Roman" pitchFamily="18" charset="0"/>
                <a:cs typeface="Times New Roman" pitchFamily="18" charset="0"/>
                <a:sym typeface="Symbol" pitchFamily="18" charset="2"/>
              </a:rPr>
              <a:t> (Employee)</a:t>
            </a:r>
          </a:p>
        </p:txBody>
      </p:sp>
      <p:sp>
        <p:nvSpPr>
          <p:cNvPr id="79884" name="Text Box 258"/>
          <p:cNvSpPr txBox="1">
            <a:spLocks noChangeArrowheads="1"/>
          </p:cNvSpPr>
          <p:nvPr/>
        </p:nvSpPr>
        <p:spPr bwMode="auto">
          <a:xfrm>
            <a:off x="4592638" y="90488"/>
            <a:ext cx="865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ar-SA" sz="3200" b="1">
                <a:solidFill>
                  <a:srgbClr val="0033CC"/>
                </a:solidFill>
                <a:latin typeface="Traditional Arabic" pitchFamily="18" charset="-78"/>
                <a:cs typeface="Traditional Arabic" pitchFamily="18" charset="-78"/>
              </a:rPr>
              <a:t>أمثلة</a:t>
            </a:r>
            <a:endParaRPr lang="en-GB" sz="3200" b="1">
              <a:solidFill>
                <a:srgbClr val="0033CC"/>
              </a:solidFill>
              <a:latin typeface="Traditional Arabic" pitchFamily="18" charset="-78"/>
              <a:cs typeface="Traditional Arabic" pitchFamily="18" charset="-78"/>
            </a:endParaRPr>
          </a:p>
        </p:txBody>
      </p:sp>
      <p:graphicFrame>
        <p:nvGraphicFramePr>
          <p:cNvPr id="20" name="Table 19"/>
          <p:cNvGraphicFramePr>
            <a:graphicFrameLocks noGrp="1"/>
          </p:cNvGraphicFramePr>
          <p:nvPr/>
        </p:nvGraphicFramePr>
        <p:xfrm>
          <a:off x="495300" y="1255713"/>
          <a:ext cx="8915400" cy="1597022"/>
        </p:xfrm>
        <a:graphic>
          <a:graphicData uri="http://schemas.openxmlformats.org/drawingml/2006/table">
            <a:tbl>
              <a:tblPr rtl="1" firstRow="1" firstCol="1" bandRow="1">
                <a:tableStyleId>{BC89EF96-8CEA-46FF-86C4-4CE0E7609802}</a:tableStyleId>
              </a:tblPr>
              <a:tblGrid>
                <a:gridCol w="1114425"/>
                <a:gridCol w="1114425"/>
                <a:gridCol w="1114425"/>
                <a:gridCol w="1114425"/>
                <a:gridCol w="1114425"/>
                <a:gridCol w="1114425"/>
                <a:gridCol w="1114425"/>
                <a:gridCol w="1114425"/>
              </a:tblGrid>
              <a:tr h="228146">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الاسم الأول</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اللقب</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تاريخ الميلاد</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dirty="0">
                          <a:effectLst/>
                        </a:rPr>
                        <a:t>العنوان</a:t>
                      </a:r>
                      <a:endParaRPr lang="en-US" sz="1400" dirty="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الجنس</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الراتب</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dirty="0">
                          <a:effectLst/>
                        </a:rPr>
                        <a:t>رقم القسم</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1000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كمال</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مفتاح</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1974</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السياحية</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3500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2000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طارق</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موسى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1984</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فشلوم</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2500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3000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آدم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إبراهيم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1987</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الهاني</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3000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3</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4000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هيام</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عبدالسلام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1982</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النوفليين</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أنثى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4000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إلهام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عيسى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1977</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الهاني</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أنثى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3700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6000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رياض</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عبدالله</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رأس حسن</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2000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4</a:t>
                      </a:r>
                      <a:endParaRPr lang="en-US" sz="1400" dirty="0">
                        <a:effectLst/>
                        <a:latin typeface="Calibri"/>
                        <a:ea typeface="Calibri"/>
                        <a:cs typeface="Arial"/>
                      </a:endParaRPr>
                    </a:p>
                  </a:txBody>
                  <a:tcPr marL="68580" marR="68580" marT="0" marB="0"/>
                </a:tc>
              </a:tr>
            </a:tbl>
          </a:graphicData>
        </a:graphic>
      </p:graphicFrame>
      <p:graphicFrame>
        <p:nvGraphicFramePr>
          <p:cNvPr id="21" name="Table 20"/>
          <p:cNvGraphicFramePr>
            <a:graphicFrameLocks noGrp="1"/>
          </p:cNvGraphicFramePr>
          <p:nvPr/>
        </p:nvGraphicFramePr>
        <p:xfrm>
          <a:off x="7040563" y="4768850"/>
          <a:ext cx="2228850" cy="1597022"/>
        </p:xfrm>
        <a:graphic>
          <a:graphicData uri="http://schemas.openxmlformats.org/drawingml/2006/table">
            <a:tbl>
              <a:tblPr rtl="1" firstRow="1" firstCol="1" bandRow="1">
                <a:tableStyleId>{BC89EF96-8CEA-46FF-86C4-4CE0E7609802}</a:tableStyleId>
              </a:tblPr>
              <a:tblGrid>
                <a:gridCol w="1114425"/>
                <a:gridCol w="1114425"/>
              </a:tblGrid>
              <a:tr h="228146">
                <a:tc>
                  <a:txBody>
                    <a:bodyPr/>
                    <a:lstStyle/>
                    <a:p>
                      <a:pPr algn="ctr" rtl="1">
                        <a:lnSpc>
                          <a:spcPct val="107000"/>
                        </a:lnSpc>
                        <a:spcAft>
                          <a:spcPts val="0"/>
                        </a:spcAft>
                      </a:pPr>
                      <a:r>
                        <a:rPr lang="ar-SA" sz="1400" dirty="0">
                          <a:effectLst/>
                        </a:rPr>
                        <a:t>الاسم الأول</a:t>
                      </a:r>
                      <a:endParaRPr lang="en-US" sz="1400" dirty="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dirty="0">
                          <a:effectLst/>
                        </a:rPr>
                        <a:t>الجنس</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كمال</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طارق</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آدم</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هيام</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أنثى</a:t>
                      </a:r>
                      <a:endParaRPr lang="en-US" sz="140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إلهام</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أنثى</a:t>
                      </a:r>
                      <a:endParaRPr lang="en-US" sz="140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رياض</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ذكر</a:t>
                      </a:r>
                      <a:endParaRPr lang="en-US" sz="1400" dirty="0">
                        <a:effectLst/>
                        <a:latin typeface="Calibri"/>
                        <a:ea typeface="Calibri"/>
                        <a:cs typeface="Arial"/>
                      </a:endParaRPr>
                    </a:p>
                  </a:txBody>
                  <a:tcPr marL="68580" marR="68580" marT="0" marB="0"/>
                </a:tc>
              </a:tr>
            </a:tbl>
          </a:graphicData>
        </a:graphic>
      </p:graphicFrame>
      <p:graphicFrame>
        <p:nvGraphicFramePr>
          <p:cNvPr id="80019" name="Group 147"/>
          <p:cNvGraphicFramePr>
            <a:graphicFrameLocks noGrp="1"/>
          </p:cNvGraphicFramePr>
          <p:nvPr/>
        </p:nvGraphicFramePr>
        <p:xfrm>
          <a:off x="4071938" y="4721225"/>
          <a:ext cx="1114425" cy="1369698"/>
        </p:xfrm>
        <a:graphic>
          <a:graphicData uri="http://schemas.openxmlformats.org/drawingml/2006/table">
            <a:tbl>
              <a:tblPr rtl="1"/>
              <a:tblGrid>
                <a:gridCol w="1114425"/>
              </a:tblGrid>
              <a:tr h="0">
                <a:tc>
                  <a:txBody>
                    <a:bodyPr/>
                    <a:lstStyle/>
                    <a:p>
                      <a:pPr marL="0" marR="0" lvl="0" indent="0" algn="ctr" defTabSz="914400" rtl="1" eaLnBrk="1" fontAlgn="base" latinLnBrk="0" hangingPunct="1">
                        <a:lnSpc>
                          <a:spcPct val="107000"/>
                        </a:lnSpc>
                        <a:spcBef>
                          <a:spcPct val="0"/>
                        </a:spcBef>
                        <a:spcAft>
                          <a:spcPct val="0"/>
                        </a:spcAft>
                        <a:buClrTx/>
                        <a:buSzTx/>
                        <a:buFontTx/>
                        <a:buNone/>
                        <a:tabLst/>
                      </a:pPr>
                      <a:r>
                        <a:rPr kumimoji="0" lang="ar-SA" sz="1400" b="1" i="0" u="none" strike="noStrike" cap="none" normalizeH="0" baseline="0" smtClean="0">
                          <a:ln>
                            <a:noFill/>
                          </a:ln>
                          <a:solidFill>
                            <a:schemeClr val="tx1"/>
                          </a:solidFill>
                          <a:effectLst/>
                          <a:latin typeface="Calibri" pitchFamily="34" charset="0"/>
                          <a:cs typeface="Arial" pitchFamily="34" charset="0"/>
                        </a:rPr>
                        <a:t>العنوان</a:t>
                      </a:r>
                      <a:endParaRPr kumimoji="0" lang="en-US" sz="1400" b="1" i="0" u="none" strike="noStrike" cap="none" normalizeH="0" baseline="0" smtClean="0">
                        <a:ln>
                          <a:noFill/>
                        </a:ln>
                        <a:solidFill>
                          <a:schemeClr val="tx1"/>
                        </a:solidFill>
                        <a:effectLst/>
                        <a:latin typeface="Calibri" pitchFamily="34" charset="0"/>
                        <a:cs typeface="Arial" pitchFamily="34" charset="0"/>
                      </a:endParaRPr>
                    </a:p>
                  </a:txBody>
                  <a:tcPr marL="68580" marR="6858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5400" cap="flat" cmpd="sng" algn="ctr">
                      <a:solidFill>
                        <a:schemeClr val="accent1"/>
                      </a:solidFill>
                      <a:prstDash val="solid"/>
                      <a:round/>
                      <a:headEnd type="none" w="med" len="med"/>
                      <a:tailEnd type="none" w="med" len="med"/>
                    </a:lnB>
                    <a:lnTlToBr>
                      <a:noFill/>
                    </a:lnTlToBr>
                    <a:lnBlToTr>
                      <a:noFill/>
                    </a:lnBlToTr>
                    <a:noFill/>
                  </a:tcPr>
                </a:tc>
              </a:tr>
              <a:tr h="0">
                <a:tc>
                  <a:txBody>
                    <a:bodyPr/>
                    <a:lstStyle/>
                    <a:p>
                      <a:pPr marL="0" marR="0" lvl="0" indent="0" algn="just" defTabSz="914400" rtl="1" eaLnBrk="1" fontAlgn="base" latinLnBrk="0" hangingPunct="1">
                        <a:lnSpc>
                          <a:spcPct val="107000"/>
                        </a:lnSpc>
                        <a:spcBef>
                          <a:spcPct val="0"/>
                        </a:spcBef>
                        <a:spcAft>
                          <a:spcPct val="0"/>
                        </a:spcAft>
                        <a:buClrTx/>
                        <a:buSzTx/>
                        <a:buFontTx/>
                        <a:buNone/>
                        <a:tabLst/>
                      </a:pPr>
                      <a:r>
                        <a:rPr kumimoji="0" lang="ar-SA" sz="1400" b="0" i="0" u="none" strike="noStrike" cap="none" normalizeH="0" baseline="0" smtClean="0">
                          <a:ln>
                            <a:noFill/>
                          </a:ln>
                          <a:solidFill>
                            <a:schemeClr val="tx1"/>
                          </a:solidFill>
                          <a:effectLst/>
                          <a:latin typeface="Calibri" pitchFamily="34" charset="0"/>
                          <a:cs typeface="Arial" pitchFamily="34" charset="0"/>
                        </a:rPr>
                        <a:t>السياحية</a:t>
                      </a:r>
                      <a:endParaRPr kumimoji="0" lang="en-US" sz="1400" b="0" i="0" u="none" strike="noStrike" cap="none" normalizeH="0" baseline="0" smtClean="0">
                        <a:ln>
                          <a:noFill/>
                        </a:ln>
                        <a:solidFill>
                          <a:schemeClr val="tx1"/>
                        </a:solidFill>
                        <a:effectLst/>
                        <a:latin typeface="Calibri" pitchFamily="34" charset="0"/>
                        <a:cs typeface="Arial" pitchFamily="34" charset="0"/>
                      </a:endParaRPr>
                    </a:p>
                  </a:txBody>
                  <a:tcPr marL="68580" marR="6858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r>
              <a:tr h="0">
                <a:tc>
                  <a:txBody>
                    <a:bodyPr/>
                    <a:lstStyle/>
                    <a:p>
                      <a:pPr marL="0" marR="0" lvl="0" indent="0" algn="just" defTabSz="914400" rtl="1" eaLnBrk="1" fontAlgn="base" latinLnBrk="0" hangingPunct="1">
                        <a:lnSpc>
                          <a:spcPct val="107000"/>
                        </a:lnSpc>
                        <a:spcBef>
                          <a:spcPct val="0"/>
                        </a:spcBef>
                        <a:spcAft>
                          <a:spcPct val="0"/>
                        </a:spcAft>
                        <a:buClrTx/>
                        <a:buSzTx/>
                        <a:buFontTx/>
                        <a:buNone/>
                        <a:tabLst/>
                      </a:pPr>
                      <a:r>
                        <a:rPr kumimoji="0" lang="ar-SA" sz="1400" b="0" i="0" u="none" strike="noStrike" cap="none" normalizeH="0" baseline="0" smtClean="0">
                          <a:ln>
                            <a:noFill/>
                          </a:ln>
                          <a:solidFill>
                            <a:schemeClr val="tx1"/>
                          </a:solidFill>
                          <a:effectLst/>
                          <a:latin typeface="Calibri" pitchFamily="34" charset="0"/>
                          <a:cs typeface="Arial" pitchFamily="34" charset="0"/>
                        </a:rPr>
                        <a:t>فشلوم</a:t>
                      </a:r>
                      <a:endParaRPr kumimoji="0" lang="en-US" sz="1400" b="0" i="0" u="none" strike="noStrike" cap="none" normalizeH="0" baseline="0" smtClean="0">
                        <a:ln>
                          <a:noFill/>
                        </a:ln>
                        <a:solidFill>
                          <a:schemeClr val="tx1"/>
                        </a:solidFill>
                        <a:effectLst/>
                        <a:latin typeface="Calibri" pitchFamily="34" charset="0"/>
                        <a:cs typeface="Arial" pitchFamily="34" charset="0"/>
                      </a:endParaRPr>
                    </a:p>
                  </a:txBody>
                  <a:tcPr marL="68580" marR="6858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0">
                <a:tc>
                  <a:txBody>
                    <a:bodyPr/>
                    <a:lstStyle/>
                    <a:p>
                      <a:pPr marL="0" marR="0" lvl="0" indent="0" algn="just" defTabSz="914400" rtl="1" eaLnBrk="1" fontAlgn="base" latinLnBrk="0" hangingPunct="1">
                        <a:lnSpc>
                          <a:spcPct val="107000"/>
                        </a:lnSpc>
                        <a:spcBef>
                          <a:spcPct val="0"/>
                        </a:spcBef>
                        <a:spcAft>
                          <a:spcPct val="0"/>
                        </a:spcAft>
                        <a:buClrTx/>
                        <a:buSzTx/>
                        <a:buFontTx/>
                        <a:buNone/>
                        <a:tabLst/>
                      </a:pPr>
                      <a:r>
                        <a:rPr kumimoji="0" lang="ar-SA" sz="1400" b="0" i="0" u="none" strike="noStrike" cap="none" normalizeH="0" baseline="0" smtClean="0">
                          <a:ln>
                            <a:noFill/>
                          </a:ln>
                          <a:solidFill>
                            <a:schemeClr val="tx1"/>
                          </a:solidFill>
                          <a:effectLst/>
                          <a:latin typeface="Calibri" pitchFamily="34" charset="0"/>
                          <a:cs typeface="Arial" pitchFamily="34" charset="0"/>
                        </a:rPr>
                        <a:t>الهاني</a:t>
                      </a:r>
                      <a:endParaRPr kumimoji="0" lang="en-US" sz="1400" b="0" i="0" u="none" strike="noStrike" cap="none" normalizeH="0" baseline="0" smtClean="0">
                        <a:ln>
                          <a:noFill/>
                        </a:ln>
                        <a:solidFill>
                          <a:schemeClr val="tx1"/>
                        </a:solidFill>
                        <a:effectLst/>
                        <a:latin typeface="Calibri" pitchFamily="34" charset="0"/>
                        <a:cs typeface="Arial" pitchFamily="34" charset="0"/>
                      </a:endParaRPr>
                    </a:p>
                  </a:txBody>
                  <a:tcPr marL="68580" marR="6858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r>
              <a:tr h="0">
                <a:tc>
                  <a:txBody>
                    <a:bodyPr/>
                    <a:lstStyle/>
                    <a:p>
                      <a:pPr marL="0" marR="0" lvl="0" indent="0" algn="just" defTabSz="914400" rtl="1" eaLnBrk="1" fontAlgn="base" latinLnBrk="0" hangingPunct="1">
                        <a:lnSpc>
                          <a:spcPct val="107000"/>
                        </a:lnSpc>
                        <a:spcBef>
                          <a:spcPct val="0"/>
                        </a:spcBef>
                        <a:spcAft>
                          <a:spcPct val="0"/>
                        </a:spcAft>
                        <a:buClrTx/>
                        <a:buSzTx/>
                        <a:buFontTx/>
                        <a:buNone/>
                        <a:tabLst/>
                      </a:pPr>
                      <a:r>
                        <a:rPr kumimoji="0" lang="ar-SA" sz="1400" b="0" i="0" u="none" strike="noStrike" cap="none" normalizeH="0" baseline="0" smtClean="0">
                          <a:ln>
                            <a:noFill/>
                          </a:ln>
                          <a:solidFill>
                            <a:schemeClr val="tx1"/>
                          </a:solidFill>
                          <a:effectLst/>
                          <a:latin typeface="Calibri" pitchFamily="34" charset="0"/>
                          <a:cs typeface="Arial" pitchFamily="34" charset="0"/>
                        </a:rPr>
                        <a:t>النوفليين</a:t>
                      </a:r>
                      <a:endParaRPr kumimoji="0" lang="en-US" sz="1400" b="0" i="0" u="none" strike="noStrike" cap="none" normalizeH="0" baseline="0" smtClean="0">
                        <a:ln>
                          <a:noFill/>
                        </a:ln>
                        <a:solidFill>
                          <a:schemeClr val="tx1"/>
                        </a:solidFill>
                        <a:effectLst/>
                        <a:latin typeface="Calibri" pitchFamily="34" charset="0"/>
                        <a:cs typeface="Arial" pitchFamily="34" charset="0"/>
                      </a:endParaRPr>
                    </a:p>
                  </a:txBody>
                  <a:tcPr marL="68580" marR="6858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0">
                <a:tc>
                  <a:txBody>
                    <a:bodyPr/>
                    <a:lstStyle/>
                    <a:p>
                      <a:pPr marL="0" marR="0" lvl="0" indent="0" algn="just" defTabSz="914400" rtl="1" eaLnBrk="1" fontAlgn="base" latinLnBrk="0" hangingPunct="1">
                        <a:lnSpc>
                          <a:spcPct val="107000"/>
                        </a:lnSpc>
                        <a:spcBef>
                          <a:spcPct val="0"/>
                        </a:spcBef>
                        <a:spcAft>
                          <a:spcPct val="0"/>
                        </a:spcAft>
                        <a:buClrTx/>
                        <a:buSzTx/>
                        <a:buFontTx/>
                        <a:buNone/>
                        <a:tabLst/>
                      </a:pPr>
                      <a:r>
                        <a:rPr kumimoji="0" lang="ar-SA" sz="1400" b="0" i="0" u="none" strike="noStrike" cap="none" normalizeH="0" baseline="0" smtClean="0">
                          <a:ln>
                            <a:noFill/>
                          </a:ln>
                          <a:solidFill>
                            <a:schemeClr val="tx1"/>
                          </a:solidFill>
                          <a:effectLst/>
                          <a:latin typeface="Calibri" pitchFamily="34" charset="0"/>
                          <a:cs typeface="Arial" pitchFamily="34" charset="0"/>
                        </a:rPr>
                        <a:t>رأس حسن</a:t>
                      </a:r>
                      <a:endParaRPr kumimoji="0" lang="en-US" sz="1400" b="0" i="0" u="none" strike="noStrike" cap="none" normalizeH="0" baseline="0" smtClean="0">
                        <a:ln>
                          <a:noFill/>
                        </a:ln>
                        <a:solidFill>
                          <a:schemeClr val="tx1"/>
                        </a:solidFill>
                        <a:effectLst/>
                        <a:latin typeface="Calibri" pitchFamily="34" charset="0"/>
                        <a:cs typeface="Arial" pitchFamily="34" charset="0"/>
                      </a:endParaRPr>
                    </a:p>
                  </a:txBody>
                  <a:tcPr marL="68580" marR="6858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graphicFrame>
        <p:nvGraphicFramePr>
          <p:cNvPr id="3" name="Table 2"/>
          <p:cNvGraphicFramePr>
            <a:graphicFrameLocks noGrp="1"/>
          </p:cNvGraphicFramePr>
          <p:nvPr/>
        </p:nvGraphicFramePr>
        <p:xfrm>
          <a:off x="1116013" y="4711700"/>
          <a:ext cx="1114425" cy="1141415"/>
        </p:xfrm>
        <a:graphic>
          <a:graphicData uri="http://schemas.openxmlformats.org/drawingml/2006/table">
            <a:tbl>
              <a:tblPr rtl="1" firstRow="1" firstCol="1" bandRow="1">
                <a:tableStyleId>{BC89EF96-8CEA-46FF-86C4-4CE0E7609802}</a:tableStyleId>
              </a:tblPr>
              <a:tblGrid>
                <a:gridCol w="1114425"/>
              </a:tblGrid>
              <a:tr h="228283">
                <a:tc>
                  <a:txBody>
                    <a:bodyPr/>
                    <a:lstStyle/>
                    <a:p>
                      <a:pPr algn="ctr" rtl="1">
                        <a:lnSpc>
                          <a:spcPct val="107000"/>
                        </a:lnSpc>
                        <a:spcAft>
                          <a:spcPts val="0"/>
                        </a:spcAft>
                      </a:pPr>
                      <a:r>
                        <a:rPr lang="ar-SA" sz="1400" dirty="0">
                          <a:effectLst/>
                        </a:rPr>
                        <a:t>رقم القسم</a:t>
                      </a:r>
                      <a:endParaRPr lang="en-US" sz="1400" dirty="0">
                        <a:effectLst/>
                        <a:latin typeface="Calibri"/>
                        <a:ea typeface="Calibri"/>
                        <a:cs typeface="Arial"/>
                      </a:endParaRPr>
                    </a:p>
                  </a:txBody>
                  <a:tcPr marL="68580" marR="68580" marT="0" marB="0"/>
                </a:tc>
              </a:tr>
              <a:tr h="228283">
                <a:tc>
                  <a:txBody>
                    <a:bodyPr/>
                    <a:lstStyle/>
                    <a:p>
                      <a:pPr algn="just" rtl="1">
                        <a:lnSpc>
                          <a:spcPct val="107000"/>
                        </a:lnSpc>
                        <a:spcAft>
                          <a:spcPts val="0"/>
                        </a:spcAft>
                      </a:pPr>
                      <a:r>
                        <a:rPr lang="ar-SA" sz="1400" b="0" dirty="0">
                          <a:effectLst/>
                        </a:rPr>
                        <a:t>1</a:t>
                      </a:r>
                      <a:endParaRPr lang="en-US" sz="1400" b="0" dirty="0">
                        <a:effectLst/>
                        <a:latin typeface="Calibri"/>
                        <a:ea typeface="Calibri"/>
                        <a:cs typeface="Arial"/>
                      </a:endParaRPr>
                    </a:p>
                  </a:txBody>
                  <a:tcPr marL="68580" marR="68580" marT="0" marB="0"/>
                </a:tc>
              </a:tr>
              <a:tr h="228283">
                <a:tc>
                  <a:txBody>
                    <a:bodyPr/>
                    <a:lstStyle/>
                    <a:p>
                      <a:pPr algn="just" rtl="1">
                        <a:lnSpc>
                          <a:spcPct val="107000"/>
                        </a:lnSpc>
                        <a:spcAft>
                          <a:spcPts val="0"/>
                        </a:spcAft>
                      </a:pPr>
                      <a:r>
                        <a:rPr lang="ar-SA" sz="1400" b="0" dirty="0">
                          <a:effectLst/>
                        </a:rPr>
                        <a:t>2</a:t>
                      </a:r>
                      <a:endParaRPr lang="en-US" sz="1400" b="0" dirty="0">
                        <a:effectLst/>
                        <a:latin typeface="Calibri"/>
                        <a:ea typeface="Calibri"/>
                        <a:cs typeface="Arial"/>
                      </a:endParaRPr>
                    </a:p>
                  </a:txBody>
                  <a:tcPr marL="68580" marR="68580" marT="0" marB="0"/>
                </a:tc>
              </a:tr>
              <a:tr h="228283">
                <a:tc>
                  <a:txBody>
                    <a:bodyPr/>
                    <a:lstStyle/>
                    <a:p>
                      <a:pPr algn="just" rtl="1">
                        <a:lnSpc>
                          <a:spcPct val="107000"/>
                        </a:lnSpc>
                        <a:spcAft>
                          <a:spcPts val="0"/>
                        </a:spcAft>
                      </a:pPr>
                      <a:r>
                        <a:rPr lang="ar-SA" sz="1400" b="0" dirty="0">
                          <a:effectLst/>
                        </a:rPr>
                        <a:t>3</a:t>
                      </a:r>
                      <a:endParaRPr lang="en-US" sz="1400" b="0" dirty="0">
                        <a:effectLst/>
                        <a:latin typeface="Calibri"/>
                        <a:ea typeface="Calibri"/>
                        <a:cs typeface="Arial"/>
                      </a:endParaRPr>
                    </a:p>
                  </a:txBody>
                  <a:tcPr marL="68580" marR="68580" marT="0" marB="0"/>
                </a:tc>
              </a:tr>
              <a:tr h="228283">
                <a:tc>
                  <a:txBody>
                    <a:bodyPr/>
                    <a:lstStyle/>
                    <a:p>
                      <a:pPr algn="just" rtl="1">
                        <a:lnSpc>
                          <a:spcPct val="107000"/>
                        </a:lnSpc>
                        <a:spcAft>
                          <a:spcPts val="0"/>
                        </a:spcAft>
                      </a:pPr>
                      <a:r>
                        <a:rPr lang="ar-SA" sz="1400" b="0" dirty="0">
                          <a:effectLst/>
                        </a:rPr>
                        <a:t>4</a:t>
                      </a:r>
                      <a:endParaRPr lang="en-US" sz="1400" b="0" dirty="0">
                        <a:effectLst/>
                        <a:latin typeface="Calibri"/>
                        <a:ea typeface="Calibri"/>
                        <a:cs typeface="Arial"/>
                      </a:endParaRPr>
                    </a:p>
                  </a:txBody>
                  <a:tcPr marL="68580" marR="68580" marT="0" marB="0"/>
                </a:tc>
              </a:tr>
            </a:tbl>
          </a:graphicData>
        </a:graphic>
      </p:graphicFrame>
      <p:pic>
        <p:nvPicPr>
          <p:cNvPr id="80018" name="~PP12862.WAV">
            <a:hlinkClick r:id="" action="ppaction://media"/>
          </p:cNvPr>
          <p:cNvPicPr>
            <a:picLocks noRot="1" noChangeAspect="1" noChangeArrowheads="1"/>
          </p:cNvPicPr>
          <p:nvPr>
            <a:wavAudioFile r:embed="rId1" name="~PP1514.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00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0018"/>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 Box 4"/>
          <p:cNvSpPr txBox="1">
            <a:spLocks noChangeArrowheads="1"/>
          </p:cNvSpPr>
          <p:nvPr/>
        </p:nvSpPr>
        <p:spPr bwMode="auto">
          <a:xfrm>
            <a:off x="741363" y="549275"/>
            <a:ext cx="2573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endParaRPr lang="en-US"/>
          </a:p>
        </p:txBody>
      </p:sp>
      <p:sp>
        <p:nvSpPr>
          <p:cNvPr id="80898" name="Text Box 32"/>
          <p:cNvSpPr txBox="1">
            <a:spLocks noChangeArrowheads="1"/>
          </p:cNvSpPr>
          <p:nvPr/>
        </p:nvSpPr>
        <p:spPr bwMode="auto">
          <a:xfrm>
            <a:off x="193675" y="188913"/>
            <a:ext cx="9518650" cy="327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r>
              <a:rPr lang="ar-SA" b="1"/>
              <a:t> </a:t>
            </a:r>
          </a:p>
          <a:p>
            <a:pPr algn="r" rtl="1">
              <a:spcBef>
                <a:spcPct val="50000"/>
              </a:spcBef>
            </a:pPr>
            <a:r>
              <a:rPr lang="ar-SA" b="1"/>
              <a:t> بناءً على جدول الموظفين </a:t>
            </a:r>
            <a:r>
              <a:rPr lang="en-US" b="1"/>
              <a:t>Employee </a:t>
            </a:r>
            <a:r>
              <a:rPr lang="ar-SA" b="1"/>
              <a:t> التالي،</a:t>
            </a:r>
          </a:p>
          <a:p>
            <a:pPr algn="r" rtl="1">
              <a:spcBef>
                <a:spcPct val="50000"/>
              </a:spcBef>
            </a:pPr>
            <a:endParaRPr lang="ar-SA" b="1"/>
          </a:p>
          <a:p>
            <a:pPr algn="r" rtl="1">
              <a:spcBef>
                <a:spcPct val="50000"/>
              </a:spcBef>
            </a:pPr>
            <a:endParaRPr lang="ar-SA" b="1"/>
          </a:p>
          <a:p>
            <a:pPr algn="r" rtl="1">
              <a:spcBef>
                <a:spcPct val="50000"/>
              </a:spcBef>
            </a:pPr>
            <a:endParaRPr lang="ar-SA" b="1"/>
          </a:p>
          <a:p>
            <a:pPr algn="r" rtl="1">
              <a:spcBef>
                <a:spcPct val="50000"/>
              </a:spcBef>
            </a:pPr>
            <a:endParaRPr lang="ar-SA" b="1"/>
          </a:p>
          <a:p>
            <a:pPr algn="r" rtl="1">
              <a:spcBef>
                <a:spcPct val="50000"/>
              </a:spcBef>
            </a:pPr>
            <a:endParaRPr lang="ar-SA" b="1"/>
          </a:p>
          <a:p>
            <a:pPr algn="r" rtl="1">
              <a:spcBef>
                <a:spcPct val="50000"/>
              </a:spcBef>
            </a:pPr>
            <a:r>
              <a:rPr lang="ar-SA" b="1">
                <a:solidFill>
                  <a:srgbClr val="0033CC"/>
                </a:solidFill>
              </a:rPr>
              <a:t> أوجد ناتج تنفيذ العمليات الآتية:</a:t>
            </a:r>
            <a:endParaRPr lang="en-GB" b="1">
              <a:solidFill>
                <a:srgbClr val="0033CC"/>
              </a:solidFill>
            </a:endParaRPr>
          </a:p>
        </p:txBody>
      </p:sp>
      <p:sp>
        <p:nvSpPr>
          <p:cNvPr id="162873" name="Text Box 57"/>
          <p:cNvSpPr txBox="1">
            <a:spLocks noChangeArrowheads="1"/>
          </p:cNvSpPr>
          <p:nvPr/>
        </p:nvSpPr>
        <p:spPr bwMode="auto">
          <a:xfrm>
            <a:off x="6045200" y="3789363"/>
            <a:ext cx="3667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r>
              <a:rPr lang="en-US" sz="2000" b="1">
                <a:latin typeface="Times New Roman" pitchFamily="18" charset="0"/>
                <a:cs typeface="Times New Roman" pitchFamily="18" charset="0"/>
                <a:sym typeface="Symbol" pitchFamily="18" charset="2"/>
              </a:rPr>
              <a:t></a:t>
            </a:r>
            <a:r>
              <a:rPr lang="en-US" sz="2000" b="1">
                <a:latin typeface="Times New Roman" pitchFamily="18" charset="0"/>
                <a:cs typeface="Times New Roman" pitchFamily="18" charset="0"/>
              </a:rPr>
              <a:t> </a:t>
            </a:r>
            <a:r>
              <a:rPr lang="ar-SA" sz="2000" b="1" baseline="-25000">
                <a:latin typeface="Times New Roman" pitchFamily="18" charset="0"/>
                <a:cs typeface="Times New Roman" pitchFamily="18" charset="0"/>
              </a:rPr>
              <a:t>رقم الموظف </a:t>
            </a:r>
            <a:r>
              <a:rPr lang="en-US" sz="2000" b="1" baseline="-25000">
                <a:latin typeface="Times New Roman" pitchFamily="18" charset="0"/>
                <a:cs typeface="Times New Roman" pitchFamily="18" charset="0"/>
              </a:rPr>
              <a:t>,</a:t>
            </a:r>
            <a:r>
              <a:rPr lang="ar-SA" sz="2000" b="1" baseline="-25000">
                <a:latin typeface="Times New Roman" pitchFamily="18" charset="0"/>
                <a:cs typeface="Times New Roman" pitchFamily="18" charset="0"/>
              </a:rPr>
              <a:t> </a:t>
            </a:r>
            <a:r>
              <a:rPr lang="en-US" sz="2000" b="1" baseline="-25000">
                <a:latin typeface="Times New Roman" pitchFamily="18" charset="0"/>
                <a:cs typeface="Times New Roman" pitchFamily="18" charset="0"/>
              </a:rPr>
              <a:t> </a:t>
            </a:r>
            <a:r>
              <a:rPr lang="ar-SA" sz="2000" b="1" baseline="-25000">
                <a:latin typeface="Times New Roman" pitchFamily="18" charset="0"/>
                <a:cs typeface="Times New Roman" pitchFamily="18" charset="0"/>
              </a:rPr>
              <a:t>الراتب</a:t>
            </a:r>
            <a:r>
              <a:rPr lang="en-US" sz="2000" b="1">
                <a:latin typeface="Times New Roman" pitchFamily="18" charset="0"/>
                <a:cs typeface="Times New Roman" pitchFamily="18" charset="0"/>
              </a:rPr>
              <a:t>(Employee)</a:t>
            </a:r>
          </a:p>
        </p:txBody>
      </p:sp>
      <p:sp>
        <p:nvSpPr>
          <p:cNvPr id="80900" name="Text Box 58"/>
          <p:cNvSpPr txBox="1">
            <a:spLocks noChangeArrowheads="1"/>
          </p:cNvSpPr>
          <p:nvPr/>
        </p:nvSpPr>
        <p:spPr bwMode="auto">
          <a:xfrm>
            <a:off x="6746875" y="4652963"/>
            <a:ext cx="2651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endParaRPr lang="en-US"/>
          </a:p>
        </p:txBody>
      </p:sp>
      <p:sp>
        <p:nvSpPr>
          <p:cNvPr id="162896" name="Text Box 80"/>
          <p:cNvSpPr txBox="1">
            <a:spLocks noChangeArrowheads="1"/>
          </p:cNvSpPr>
          <p:nvPr/>
        </p:nvSpPr>
        <p:spPr bwMode="auto">
          <a:xfrm>
            <a:off x="152400" y="3794125"/>
            <a:ext cx="4038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en-US" sz="2000" b="1">
                <a:latin typeface="Times New Roman" pitchFamily="18" charset="0"/>
                <a:cs typeface="Times New Roman" pitchFamily="18" charset="0"/>
                <a:sym typeface="Symbol" pitchFamily="18" charset="2"/>
              </a:rPr>
              <a:t></a:t>
            </a:r>
            <a:r>
              <a:rPr lang="en-US" sz="2000" b="1">
                <a:latin typeface="Times New Roman" pitchFamily="18" charset="0"/>
                <a:cs typeface="Times New Roman" pitchFamily="18" charset="0"/>
              </a:rPr>
              <a:t> </a:t>
            </a:r>
            <a:r>
              <a:rPr lang="ar-SA" sz="2000" b="1" baseline="-25000">
                <a:latin typeface="Times New Roman" pitchFamily="18" charset="0"/>
                <a:cs typeface="Times New Roman" pitchFamily="18" charset="0"/>
              </a:rPr>
              <a:t>اللقب </a:t>
            </a:r>
            <a:r>
              <a:rPr lang="en-US" sz="2000" b="1" baseline="-25000">
                <a:latin typeface="Times New Roman" pitchFamily="18" charset="0"/>
                <a:cs typeface="Times New Roman" pitchFamily="18" charset="0"/>
              </a:rPr>
              <a:t>, </a:t>
            </a:r>
            <a:r>
              <a:rPr lang="ar-SA" sz="2000" b="1" baseline="-25000">
                <a:latin typeface="Times New Roman" pitchFamily="18" charset="0"/>
                <a:cs typeface="Times New Roman" pitchFamily="18" charset="0"/>
              </a:rPr>
              <a:t>الراتب </a:t>
            </a:r>
            <a:r>
              <a:rPr lang="en-US" sz="2000" b="1">
                <a:latin typeface="Times New Roman" pitchFamily="18" charset="0"/>
                <a:cs typeface="Times New Roman" pitchFamily="18" charset="0"/>
              </a:rPr>
              <a:t>(</a:t>
            </a:r>
            <a:r>
              <a:rPr lang="en-US" sz="2000" b="1">
                <a:latin typeface="Times New Roman" pitchFamily="18" charset="0"/>
                <a:cs typeface="Times New Roman" pitchFamily="18" charset="0"/>
                <a:sym typeface="Symbol" pitchFamily="18" charset="2"/>
              </a:rPr>
              <a:t></a:t>
            </a:r>
            <a:r>
              <a:rPr lang="en-US" sz="2000" b="1">
                <a:latin typeface="Times New Roman" pitchFamily="18" charset="0"/>
                <a:cs typeface="Times New Roman" pitchFamily="18" charset="0"/>
              </a:rPr>
              <a:t> </a:t>
            </a:r>
            <a:r>
              <a:rPr lang="ar-SA" sz="2000" b="1" baseline="-25000">
                <a:latin typeface="Times New Roman" pitchFamily="18" charset="0"/>
                <a:cs typeface="Times New Roman" pitchFamily="18" charset="0"/>
              </a:rPr>
              <a:t>الراتب</a:t>
            </a:r>
            <a:r>
              <a:rPr lang="en-US" sz="2000" b="1" baseline="-25000">
                <a:latin typeface="Times New Roman" pitchFamily="18" charset="0"/>
                <a:cs typeface="Times New Roman" pitchFamily="18" charset="0"/>
              </a:rPr>
              <a:t>&lt;</a:t>
            </a:r>
            <a:r>
              <a:rPr lang="ar-SA" sz="2000" b="1" baseline="-25000">
                <a:latin typeface="Times New Roman" pitchFamily="18" charset="0"/>
                <a:cs typeface="Times New Roman" pitchFamily="18" charset="0"/>
              </a:rPr>
              <a:t>3500</a:t>
            </a:r>
            <a:r>
              <a:rPr lang="en-US" sz="2000" b="1">
                <a:latin typeface="Times New Roman" pitchFamily="18" charset="0"/>
                <a:cs typeface="Times New Roman" pitchFamily="18" charset="0"/>
              </a:rPr>
              <a:t> (Employee))</a:t>
            </a:r>
          </a:p>
        </p:txBody>
      </p:sp>
      <p:sp>
        <p:nvSpPr>
          <p:cNvPr id="80902" name="Text Box 81"/>
          <p:cNvSpPr txBox="1">
            <a:spLocks noChangeArrowheads="1"/>
          </p:cNvSpPr>
          <p:nvPr/>
        </p:nvSpPr>
        <p:spPr bwMode="auto">
          <a:xfrm>
            <a:off x="700088" y="3649663"/>
            <a:ext cx="4678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endParaRPr lang="en-US" sz="2000">
              <a:latin typeface="Times New Roman" pitchFamily="18" charset="0"/>
              <a:cs typeface="Times New Roman" pitchFamily="18" charset="0"/>
            </a:endParaRPr>
          </a:p>
        </p:txBody>
      </p:sp>
      <p:sp>
        <p:nvSpPr>
          <p:cNvPr id="80903" name="Text Box 258"/>
          <p:cNvSpPr txBox="1">
            <a:spLocks noChangeArrowheads="1"/>
          </p:cNvSpPr>
          <p:nvPr/>
        </p:nvSpPr>
        <p:spPr bwMode="auto">
          <a:xfrm>
            <a:off x="4592638" y="90488"/>
            <a:ext cx="865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ar-SA" sz="3200" b="1">
                <a:solidFill>
                  <a:srgbClr val="0033CC"/>
                </a:solidFill>
                <a:latin typeface="Traditional Arabic" pitchFamily="18" charset="-78"/>
                <a:cs typeface="Traditional Arabic" pitchFamily="18" charset="-78"/>
              </a:rPr>
              <a:t>أمثلة</a:t>
            </a:r>
            <a:endParaRPr lang="en-GB" sz="3200" b="1">
              <a:solidFill>
                <a:srgbClr val="0033CC"/>
              </a:solidFill>
              <a:latin typeface="Traditional Arabic" pitchFamily="18" charset="-78"/>
              <a:cs typeface="Traditional Arabic" pitchFamily="18" charset="-78"/>
            </a:endParaRPr>
          </a:p>
        </p:txBody>
      </p:sp>
      <p:graphicFrame>
        <p:nvGraphicFramePr>
          <p:cNvPr id="15" name="Table 14"/>
          <p:cNvGraphicFramePr>
            <a:graphicFrameLocks noGrp="1"/>
          </p:cNvGraphicFramePr>
          <p:nvPr/>
        </p:nvGraphicFramePr>
        <p:xfrm>
          <a:off x="495300" y="1255713"/>
          <a:ext cx="8915400" cy="1597022"/>
        </p:xfrm>
        <a:graphic>
          <a:graphicData uri="http://schemas.openxmlformats.org/drawingml/2006/table">
            <a:tbl>
              <a:tblPr rtl="1" firstRow="1" firstCol="1" bandRow="1">
                <a:tableStyleId>{BC89EF96-8CEA-46FF-86C4-4CE0E7609802}</a:tableStyleId>
              </a:tblPr>
              <a:tblGrid>
                <a:gridCol w="1114425"/>
                <a:gridCol w="1114425"/>
                <a:gridCol w="1114425"/>
                <a:gridCol w="1114425"/>
                <a:gridCol w="1114425"/>
                <a:gridCol w="1114425"/>
                <a:gridCol w="1114425"/>
                <a:gridCol w="1114425"/>
              </a:tblGrid>
              <a:tr h="228146">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الاسم الأول</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اللقب</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تاريخ الميلاد</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dirty="0">
                          <a:effectLst/>
                        </a:rPr>
                        <a:t>العنوان</a:t>
                      </a:r>
                      <a:endParaRPr lang="en-US" sz="1400" dirty="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الجنس</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a:effectLst/>
                        </a:rPr>
                        <a:t>الراتب</a:t>
                      </a:r>
                      <a:endParaRPr lang="en-US" sz="140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dirty="0">
                          <a:effectLst/>
                        </a:rPr>
                        <a:t>رقم القسم</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1000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كمال</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مفتاح</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1974</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السياحية</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3500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2000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طارق</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موسى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1984</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فشلوم</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2500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3000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آدم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إبراهيم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1987</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الهاني</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3000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3</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4000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هيام</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عبدالسلام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1982</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النوفليين</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أنثى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4000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إلهام</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عيسى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1977</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الهاني</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أنثى</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3700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0" marR="68580" marT="0" marB="0"/>
                </a:tc>
              </a:tr>
              <a:tr h="228146">
                <a:tc>
                  <a:txBody>
                    <a:bodyPr/>
                    <a:lstStyle/>
                    <a:p>
                      <a:pPr algn="just" rtl="1">
                        <a:lnSpc>
                          <a:spcPct val="107000"/>
                        </a:lnSpc>
                        <a:spcAft>
                          <a:spcPts val="0"/>
                        </a:spcAft>
                      </a:pPr>
                      <a:r>
                        <a:rPr lang="ar-SA" sz="1400" b="0" dirty="0">
                          <a:effectLst/>
                        </a:rPr>
                        <a:t>6000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رياض</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عبدالله</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1980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رأس حسن</a:t>
                      </a:r>
                      <a:endParaRPr lang="en-US" sz="140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ذكر</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2000</a:t>
                      </a:r>
                      <a:endParaRPr lang="en-US" sz="140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4</a:t>
                      </a:r>
                      <a:endParaRPr lang="en-US" sz="1400" dirty="0">
                        <a:effectLst/>
                        <a:latin typeface="Calibri"/>
                        <a:ea typeface="Calibri"/>
                        <a:cs typeface="Arial"/>
                      </a:endParaRPr>
                    </a:p>
                  </a:txBody>
                  <a:tcPr marL="68580" marR="68580" marT="0" marB="0"/>
                </a:tc>
              </a:tr>
            </a:tbl>
          </a:graphicData>
        </a:graphic>
      </p:graphicFrame>
      <p:graphicFrame>
        <p:nvGraphicFramePr>
          <p:cNvPr id="17" name="Table 16"/>
          <p:cNvGraphicFramePr>
            <a:graphicFrameLocks noGrp="1"/>
          </p:cNvGraphicFramePr>
          <p:nvPr/>
        </p:nvGraphicFramePr>
        <p:xfrm>
          <a:off x="7261225" y="4567238"/>
          <a:ext cx="2228850" cy="1598611"/>
        </p:xfrm>
        <a:graphic>
          <a:graphicData uri="http://schemas.openxmlformats.org/drawingml/2006/table">
            <a:tbl>
              <a:tblPr rtl="1" firstRow="1" firstCol="1" bandRow="1">
                <a:tableStyleId>{BC89EF96-8CEA-46FF-86C4-4CE0E7609802}</a:tableStyleId>
              </a:tblPr>
              <a:tblGrid>
                <a:gridCol w="1114425"/>
                <a:gridCol w="1114425"/>
              </a:tblGrid>
              <a:tr h="228373">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dirty="0">
                          <a:effectLst/>
                        </a:rPr>
                        <a:t>الراتب</a:t>
                      </a:r>
                      <a:endParaRPr lang="en-US" sz="1400" dirty="0">
                        <a:effectLst/>
                        <a:latin typeface="Calibri"/>
                        <a:ea typeface="Calibri"/>
                        <a:cs typeface="Arial"/>
                      </a:endParaRPr>
                    </a:p>
                  </a:txBody>
                  <a:tcPr marL="68580" marR="68580" marT="0" marB="0"/>
                </a:tc>
              </a:tr>
              <a:tr h="228373">
                <a:tc>
                  <a:txBody>
                    <a:bodyPr/>
                    <a:lstStyle/>
                    <a:p>
                      <a:pPr algn="just" rtl="1">
                        <a:lnSpc>
                          <a:spcPct val="107000"/>
                        </a:lnSpc>
                        <a:spcAft>
                          <a:spcPts val="0"/>
                        </a:spcAft>
                      </a:pPr>
                      <a:r>
                        <a:rPr lang="ar-SA" sz="1400" b="0" dirty="0">
                          <a:effectLst/>
                        </a:rPr>
                        <a:t>1000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3500</a:t>
                      </a:r>
                      <a:endParaRPr lang="en-US" sz="1400">
                        <a:effectLst/>
                        <a:latin typeface="Calibri"/>
                        <a:ea typeface="Calibri"/>
                        <a:cs typeface="Arial"/>
                      </a:endParaRPr>
                    </a:p>
                  </a:txBody>
                  <a:tcPr marL="68580" marR="68580" marT="0" marB="0"/>
                </a:tc>
              </a:tr>
              <a:tr h="228373">
                <a:tc>
                  <a:txBody>
                    <a:bodyPr/>
                    <a:lstStyle/>
                    <a:p>
                      <a:pPr algn="just" rtl="1">
                        <a:lnSpc>
                          <a:spcPct val="107000"/>
                        </a:lnSpc>
                        <a:spcAft>
                          <a:spcPts val="0"/>
                        </a:spcAft>
                      </a:pPr>
                      <a:r>
                        <a:rPr lang="ar-SA" sz="1400" b="0" dirty="0">
                          <a:effectLst/>
                        </a:rPr>
                        <a:t>2000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2500</a:t>
                      </a:r>
                      <a:endParaRPr lang="en-US" sz="1400">
                        <a:effectLst/>
                        <a:latin typeface="Calibri"/>
                        <a:ea typeface="Calibri"/>
                        <a:cs typeface="Arial"/>
                      </a:endParaRPr>
                    </a:p>
                  </a:txBody>
                  <a:tcPr marL="68580" marR="68580" marT="0" marB="0"/>
                </a:tc>
              </a:tr>
              <a:tr h="228373">
                <a:tc>
                  <a:txBody>
                    <a:bodyPr/>
                    <a:lstStyle/>
                    <a:p>
                      <a:pPr algn="just" rtl="1">
                        <a:lnSpc>
                          <a:spcPct val="107000"/>
                        </a:lnSpc>
                        <a:spcAft>
                          <a:spcPts val="0"/>
                        </a:spcAft>
                      </a:pPr>
                      <a:r>
                        <a:rPr lang="ar-SA" sz="1400" b="0" dirty="0">
                          <a:effectLst/>
                        </a:rPr>
                        <a:t>3000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3000</a:t>
                      </a:r>
                      <a:endParaRPr lang="en-US" sz="1400">
                        <a:effectLst/>
                        <a:latin typeface="Calibri"/>
                        <a:ea typeface="Calibri"/>
                        <a:cs typeface="Arial"/>
                      </a:endParaRPr>
                    </a:p>
                  </a:txBody>
                  <a:tcPr marL="68580" marR="68580" marT="0" marB="0"/>
                </a:tc>
              </a:tr>
              <a:tr h="228373">
                <a:tc>
                  <a:txBody>
                    <a:bodyPr/>
                    <a:lstStyle/>
                    <a:p>
                      <a:pPr algn="just" rtl="1">
                        <a:lnSpc>
                          <a:spcPct val="107000"/>
                        </a:lnSpc>
                        <a:spcAft>
                          <a:spcPts val="0"/>
                        </a:spcAft>
                      </a:pPr>
                      <a:r>
                        <a:rPr lang="ar-SA" sz="1400" b="0" dirty="0">
                          <a:effectLst/>
                        </a:rPr>
                        <a:t>4000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4000</a:t>
                      </a:r>
                      <a:endParaRPr lang="en-US" sz="1400">
                        <a:effectLst/>
                        <a:latin typeface="Calibri"/>
                        <a:ea typeface="Calibri"/>
                        <a:cs typeface="Arial"/>
                      </a:endParaRPr>
                    </a:p>
                  </a:txBody>
                  <a:tcPr marL="68580" marR="68580" marT="0" marB="0"/>
                </a:tc>
              </a:tr>
              <a:tr h="228373">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3700</a:t>
                      </a:r>
                      <a:endParaRPr lang="en-US" sz="1400">
                        <a:effectLst/>
                        <a:latin typeface="Calibri"/>
                        <a:ea typeface="Calibri"/>
                        <a:cs typeface="Arial"/>
                      </a:endParaRPr>
                    </a:p>
                  </a:txBody>
                  <a:tcPr marL="68580" marR="68580" marT="0" marB="0"/>
                </a:tc>
              </a:tr>
              <a:tr h="228373">
                <a:tc>
                  <a:txBody>
                    <a:bodyPr/>
                    <a:lstStyle/>
                    <a:p>
                      <a:pPr algn="just" rtl="1">
                        <a:lnSpc>
                          <a:spcPct val="107000"/>
                        </a:lnSpc>
                        <a:spcAft>
                          <a:spcPts val="0"/>
                        </a:spcAft>
                      </a:pPr>
                      <a:r>
                        <a:rPr lang="ar-SA" sz="1400" b="0" dirty="0">
                          <a:effectLst/>
                        </a:rPr>
                        <a:t>6000</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2000</a:t>
                      </a:r>
                      <a:endParaRPr lang="en-US" sz="1400" dirty="0">
                        <a:effectLst/>
                        <a:latin typeface="Calibri"/>
                        <a:ea typeface="Calibri"/>
                        <a:cs typeface="Arial"/>
                      </a:endParaRPr>
                    </a:p>
                  </a:txBody>
                  <a:tcPr marL="68580" marR="68580" marT="0" marB="0"/>
                </a:tc>
              </a:tr>
            </a:tbl>
          </a:graphicData>
        </a:graphic>
      </p:graphicFrame>
      <p:graphicFrame>
        <p:nvGraphicFramePr>
          <p:cNvPr id="18" name="Table 17"/>
          <p:cNvGraphicFramePr>
            <a:graphicFrameLocks noGrp="1"/>
          </p:cNvGraphicFramePr>
          <p:nvPr/>
        </p:nvGraphicFramePr>
        <p:xfrm>
          <a:off x="1085850" y="4508500"/>
          <a:ext cx="2228850" cy="914400"/>
        </p:xfrm>
        <a:graphic>
          <a:graphicData uri="http://schemas.openxmlformats.org/drawingml/2006/table">
            <a:tbl>
              <a:tblPr rtl="1" firstRow="1" firstCol="1" bandRow="1">
                <a:tableStyleId>{BC89EF96-8CEA-46FF-86C4-4CE0E7609802}</a:tableStyleId>
              </a:tblPr>
              <a:tblGrid>
                <a:gridCol w="1114425"/>
                <a:gridCol w="1114425"/>
              </a:tblGrid>
              <a:tr h="228600">
                <a:tc>
                  <a:txBody>
                    <a:bodyPr/>
                    <a:lstStyle/>
                    <a:p>
                      <a:pPr algn="ctr" rtl="1">
                        <a:lnSpc>
                          <a:spcPct val="107000"/>
                        </a:lnSpc>
                        <a:spcAft>
                          <a:spcPts val="0"/>
                        </a:spcAft>
                      </a:pPr>
                      <a:r>
                        <a:rPr lang="ar-SA" sz="1400" dirty="0">
                          <a:effectLst/>
                        </a:rPr>
                        <a:t>اللقب</a:t>
                      </a:r>
                      <a:endParaRPr lang="en-US" sz="1400" dirty="0">
                        <a:effectLst/>
                        <a:latin typeface="Calibri"/>
                        <a:ea typeface="Calibri"/>
                        <a:cs typeface="Arial"/>
                      </a:endParaRPr>
                    </a:p>
                  </a:txBody>
                  <a:tcPr marL="68580" marR="68580" marT="0" marB="0"/>
                </a:tc>
                <a:tc>
                  <a:txBody>
                    <a:bodyPr/>
                    <a:lstStyle/>
                    <a:p>
                      <a:pPr algn="ctr" rtl="1">
                        <a:lnSpc>
                          <a:spcPct val="107000"/>
                        </a:lnSpc>
                        <a:spcAft>
                          <a:spcPts val="0"/>
                        </a:spcAft>
                      </a:pPr>
                      <a:r>
                        <a:rPr lang="ar-SA" sz="1400" dirty="0">
                          <a:effectLst/>
                        </a:rPr>
                        <a:t>الراتب</a:t>
                      </a:r>
                      <a:endParaRPr lang="en-US" sz="1400" dirty="0">
                        <a:effectLst/>
                        <a:latin typeface="Calibri"/>
                        <a:ea typeface="Calibri"/>
                        <a:cs typeface="Arial"/>
                      </a:endParaRPr>
                    </a:p>
                  </a:txBody>
                  <a:tcPr marL="68580" marR="68580" marT="0" marB="0"/>
                </a:tc>
              </a:tr>
              <a:tr h="228600">
                <a:tc>
                  <a:txBody>
                    <a:bodyPr/>
                    <a:lstStyle/>
                    <a:p>
                      <a:pPr algn="just" rtl="1">
                        <a:lnSpc>
                          <a:spcPct val="107000"/>
                        </a:lnSpc>
                        <a:spcAft>
                          <a:spcPts val="0"/>
                        </a:spcAft>
                      </a:pPr>
                      <a:r>
                        <a:rPr lang="ar-SA" sz="1400" b="0" dirty="0">
                          <a:effectLst/>
                        </a:rPr>
                        <a:t>موسى</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a:effectLst/>
                        </a:rPr>
                        <a:t>2500</a:t>
                      </a:r>
                      <a:endParaRPr lang="en-US" sz="1400">
                        <a:effectLst/>
                        <a:latin typeface="Calibri"/>
                        <a:ea typeface="Calibri"/>
                        <a:cs typeface="Arial"/>
                      </a:endParaRPr>
                    </a:p>
                  </a:txBody>
                  <a:tcPr marL="68580" marR="68580" marT="0" marB="0"/>
                </a:tc>
              </a:tr>
              <a:tr h="228600">
                <a:tc>
                  <a:txBody>
                    <a:bodyPr/>
                    <a:lstStyle/>
                    <a:p>
                      <a:pPr algn="just" rtl="1">
                        <a:lnSpc>
                          <a:spcPct val="107000"/>
                        </a:lnSpc>
                        <a:spcAft>
                          <a:spcPts val="0"/>
                        </a:spcAft>
                      </a:pPr>
                      <a:r>
                        <a:rPr lang="ar-SA" sz="1400" b="0" dirty="0">
                          <a:effectLst/>
                        </a:rPr>
                        <a:t>إبراهيم</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3000</a:t>
                      </a:r>
                      <a:endParaRPr lang="en-US" sz="1400" dirty="0">
                        <a:effectLst/>
                        <a:latin typeface="Calibri"/>
                        <a:ea typeface="Calibri"/>
                        <a:cs typeface="Arial"/>
                      </a:endParaRPr>
                    </a:p>
                  </a:txBody>
                  <a:tcPr marL="68580" marR="68580" marT="0" marB="0"/>
                </a:tc>
              </a:tr>
              <a:tr h="228600">
                <a:tc>
                  <a:txBody>
                    <a:bodyPr/>
                    <a:lstStyle/>
                    <a:p>
                      <a:pPr algn="just" rtl="1">
                        <a:lnSpc>
                          <a:spcPct val="107000"/>
                        </a:lnSpc>
                        <a:spcAft>
                          <a:spcPts val="0"/>
                        </a:spcAft>
                      </a:pPr>
                      <a:r>
                        <a:rPr lang="ar-SA" sz="1400" b="0" dirty="0">
                          <a:effectLst/>
                        </a:rPr>
                        <a:t>عبدالله</a:t>
                      </a:r>
                      <a:endParaRPr lang="en-US" sz="1400" b="0" dirty="0">
                        <a:effectLst/>
                        <a:latin typeface="Calibri"/>
                        <a:ea typeface="Calibri"/>
                        <a:cs typeface="Arial"/>
                      </a:endParaRPr>
                    </a:p>
                  </a:txBody>
                  <a:tcPr marL="68580" marR="68580" marT="0" marB="0"/>
                </a:tc>
                <a:tc>
                  <a:txBody>
                    <a:bodyPr/>
                    <a:lstStyle/>
                    <a:p>
                      <a:pPr algn="just" rtl="1">
                        <a:lnSpc>
                          <a:spcPct val="107000"/>
                        </a:lnSpc>
                        <a:spcAft>
                          <a:spcPts val="0"/>
                        </a:spcAft>
                      </a:pPr>
                      <a:r>
                        <a:rPr lang="ar-SA" sz="1400" dirty="0">
                          <a:effectLst/>
                        </a:rPr>
                        <a:t>2000</a:t>
                      </a:r>
                      <a:endParaRPr lang="en-US" sz="1400" dirty="0">
                        <a:effectLst/>
                        <a:latin typeface="Calibri"/>
                        <a:ea typeface="Calibri"/>
                        <a:cs typeface="Arial"/>
                      </a:endParaRPr>
                    </a:p>
                  </a:txBody>
                  <a:tcPr marL="68580" marR="68580" marT="0" marB="0"/>
                </a:tc>
              </a:tr>
            </a:tbl>
          </a:graphicData>
        </a:graphic>
      </p:graphicFrame>
      <p:pic>
        <p:nvPicPr>
          <p:cNvPr id="81023" name="~PP33002.WAV">
            <a:hlinkClick r:id="" action="ppaction://media"/>
          </p:cNvPr>
          <p:cNvPicPr>
            <a:picLocks noRot="1" noChangeAspect="1" noChangeArrowheads="1"/>
          </p:cNvPicPr>
          <p:nvPr>
            <a:wavAudioFile r:embed="rId1" name="~PP3886.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10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10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الجبر العلائقي </a:t>
            </a:r>
            <a:r>
              <a:rPr lang="en-GB" sz="3200" b="1">
                <a:solidFill>
                  <a:srgbClr val="0000CC"/>
                </a:solidFill>
                <a:latin typeface="Traditional Arabic" pitchFamily="18" charset="-78"/>
                <a:cs typeface="Traditional Arabic" pitchFamily="18" charset="-78"/>
              </a:rPr>
              <a:t>Relational Algebra</a:t>
            </a:r>
            <a:endParaRPr lang="en-US" sz="3200" b="1">
              <a:solidFill>
                <a:srgbClr val="0000CC"/>
              </a:solidFill>
              <a:latin typeface="Traditional Arabic" pitchFamily="18" charset="-78"/>
              <a:cs typeface="Traditional Arabic" pitchFamily="18" charset="-78"/>
            </a:endParaRPr>
          </a:p>
        </p:txBody>
      </p:sp>
      <p:sp>
        <p:nvSpPr>
          <p:cNvPr id="1126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أوامر الجبر العلائقي المستخدمة عبارة عن رموز أو نصوص، يعتبر الجبر العلائقي حجر أساس لتنفيذ وتحسين الاستعلام في أنظمة إدارة قواعد البيانات العلائقية (</a:t>
            </a:r>
            <a:r>
              <a:rPr lang="en-GB" sz="2800">
                <a:latin typeface="Traditional Arabic" pitchFamily="18" charset="-78"/>
                <a:cs typeface="Traditional Arabic" pitchFamily="18" charset="-78"/>
              </a:rPr>
              <a:t>RDBMSs</a:t>
            </a:r>
            <a:r>
              <a:rPr lang="ar-SA" sz="2800">
                <a:latin typeface="Traditional Arabic" pitchFamily="18" charset="-78"/>
                <a:cs typeface="Traditional Arabic" pitchFamily="18" charset="-78"/>
              </a:rPr>
              <a:t>).</a:t>
            </a:r>
          </a:p>
          <a:p>
            <a:pPr algn="just" rtl="1">
              <a:lnSpc>
                <a:spcPct val="150000"/>
              </a:lnSpc>
            </a:pPr>
            <a:r>
              <a:rPr lang="ar-SA" sz="2800">
                <a:latin typeface="Traditional Arabic" pitchFamily="18" charset="-78"/>
                <a:cs typeface="Traditional Arabic" pitchFamily="18" charset="-78"/>
              </a:rPr>
              <a:t>تم تقسيم عمليات الجبر العلائقي إلى مجموعتين:</a:t>
            </a:r>
          </a:p>
          <a:p>
            <a:pPr algn="just" rtl="1">
              <a:lnSpc>
                <a:spcPct val="150000"/>
              </a:lnSpc>
            </a:pPr>
            <a:r>
              <a:rPr lang="ar-SA" sz="2800" b="1">
                <a:latin typeface="Traditional Arabic" pitchFamily="18" charset="-78"/>
                <a:cs typeface="Traditional Arabic" pitchFamily="18" charset="-78"/>
              </a:rPr>
              <a:t>المجموعة الأولى </a:t>
            </a:r>
            <a:r>
              <a:rPr lang="ar-SA" sz="2800">
                <a:latin typeface="Traditional Arabic" pitchFamily="18" charset="-78"/>
                <a:cs typeface="Traditional Arabic" pitchFamily="18" charset="-78"/>
              </a:rPr>
              <a:t>تحوي العمليات التي تنفذ على جدول واحد، وتسمى هذه المجموعة بالعمليات العلائقية الأحادية </a:t>
            </a:r>
            <a:r>
              <a:rPr lang="en-GB" sz="2800">
                <a:latin typeface="Traditional Arabic" pitchFamily="18" charset="-78"/>
                <a:cs typeface="Traditional Arabic" pitchFamily="18" charset="-78"/>
              </a:rPr>
              <a:t>Unary</a:t>
            </a:r>
            <a:r>
              <a:rPr lang="ar-SA" sz="2800">
                <a:latin typeface="Traditional Arabic" pitchFamily="18" charset="-78"/>
                <a:cs typeface="Traditional Arabic" pitchFamily="18" charset="-78"/>
              </a:rPr>
              <a:t>.</a:t>
            </a:r>
          </a:p>
          <a:p>
            <a:pPr algn="just" rtl="1">
              <a:lnSpc>
                <a:spcPct val="150000"/>
              </a:lnSpc>
            </a:pPr>
            <a:r>
              <a:rPr lang="ar-SA" sz="2800" b="1">
                <a:latin typeface="Traditional Arabic" pitchFamily="18" charset="-78"/>
                <a:cs typeface="Traditional Arabic" pitchFamily="18" charset="-78"/>
              </a:rPr>
              <a:t>المجموعة الثانية</a:t>
            </a:r>
            <a:r>
              <a:rPr lang="ar-SA" sz="2800">
                <a:latin typeface="Traditional Arabic" pitchFamily="18" charset="-78"/>
                <a:cs typeface="Traditional Arabic" pitchFamily="18" charset="-78"/>
              </a:rPr>
              <a:t> بها عمليات تنفذ على جدولين من خلال ربط السجلات ذات العلاقة ببعض بناء على شرط الربط، وتسمى هذه المجموعة بالعمليات العلائقية الثنائية </a:t>
            </a:r>
            <a:r>
              <a:rPr lang="en-GB" sz="2800">
                <a:latin typeface="Traditional Arabic" pitchFamily="18" charset="-78"/>
                <a:cs typeface="Traditional Arabic" pitchFamily="18" charset="-78"/>
              </a:rPr>
              <a:t>Binary</a:t>
            </a:r>
            <a:r>
              <a:rPr lang="ar-SA" sz="2800">
                <a:latin typeface="Traditional Arabic" pitchFamily="18" charset="-78"/>
                <a:cs typeface="Traditional Arabic" pitchFamily="18" charset="-78"/>
              </a:rPr>
              <a:t>.</a:t>
            </a:r>
            <a:endParaRPr lang="ar-SA" sz="2600">
              <a:latin typeface="Traditional Arabic" pitchFamily="18" charset="-78"/>
              <a:cs typeface="Traditional Arabic" pitchFamily="18" charset="-78"/>
            </a:endParaRPr>
          </a:p>
        </p:txBody>
      </p:sp>
      <p:pic>
        <p:nvPicPr>
          <p:cNvPr id="11268" name="~PP92269.WAV">
            <a:hlinkClick r:id="" action="ppaction://media"/>
          </p:cNvPr>
          <p:cNvPicPr>
            <a:picLocks noRot="1" noChangeAspect="1" noChangeArrowheads="1"/>
          </p:cNvPicPr>
          <p:nvPr>
            <a:wavAudioFile r:embed="rId1" name="~PP991.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12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268"/>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ext Box 4"/>
          <p:cNvSpPr txBox="1">
            <a:spLocks noChangeArrowheads="1"/>
          </p:cNvSpPr>
          <p:nvPr/>
        </p:nvSpPr>
        <p:spPr bwMode="auto">
          <a:xfrm>
            <a:off x="350838" y="476250"/>
            <a:ext cx="2495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en-US"/>
              <a:t>	</a:t>
            </a:r>
          </a:p>
        </p:txBody>
      </p:sp>
      <p:sp>
        <p:nvSpPr>
          <p:cNvPr id="81922" name="Text Box 65"/>
          <p:cNvSpPr txBox="1">
            <a:spLocks noChangeArrowheads="1"/>
          </p:cNvSpPr>
          <p:nvPr/>
        </p:nvSpPr>
        <p:spPr bwMode="auto">
          <a:xfrm>
            <a:off x="1052513" y="1125538"/>
            <a:ext cx="2652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rtl="1">
              <a:spcBef>
                <a:spcPct val="50000"/>
              </a:spcBef>
            </a:pPr>
            <a:r>
              <a:rPr lang="en-US" b="1"/>
              <a:t>Employee)</a:t>
            </a:r>
            <a:r>
              <a:rPr lang="ar-SA" b="1"/>
              <a:t> </a:t>
            </a:r>
            <a:r>
              <a:rPr lang="en-US" b="1"/>
              <a:t>E (for</a:t>
            </a:r>
          </a:p>
        </p:txBody>
      </p:sp>
      <p:sp>
        <p:nvSpPr>
          <p:cNvPr id="81923" name="Text Box 66"/>
          <p:cNvSpPr txBox="1">
            <a:spLocks noChangeArrowheads="1"/>
          </p:cNvSpPr>
          <p:nvPr/>
        </p:nvSpPr>
        <p:spPr bwMode="auto">
          <a:xfrm>
            <a:off x="5421313" y="1125538"/>
            <a:ext cx="2887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en-US" b="1"/>
              <a:t>D (for Department)</a:t>
            </a:r>
          </a:p>
        </p:txBody>
      </p:sp>
      <p:sp>
        <p:nvSpPr>
          <p:cNvPr id="81924" name="Text Box 67"/>
          <p:cNvSpPr txBox="1">
            <a:spLocks noChangeArrowheads="1"/>
          </p:cNvSpPr>
          <p:nvPr/>
        </p:nvSpPr>
        <p:spPr bwMode="auto">
          <a:xfrm>
            <a:off x="1130300" y="188913"/>
            <a:ext cx="83470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a:spcBef>
                <a:spcPct val="50000"/>
              </a:spcBef>
            </a:pPr>
            <a:r>
              <a:rPr lang="ar-SA"/>
              <a:t> </a:t>
            </a:r>
          </a:p>
          <a:p>
            <a:pPr algn="r" rtl="1">
              <a:spcBef>
                <a:spcPct val="50000"/>
              </a:spcBef>
            </a:pPr>
            <a:r>
              <a:rPr lang="ar-SA" b="1"/>
              <a:t>ما ناتج تنفيذ الأمر التالي معتمداً على العلاقات الآتية: </a:t>
            </a:r>
            <a:endParaRPr lang="en-GB" b="1"/>
          </a:p>
        </p:txBody>
      </p:sp>
      <p:sp>
        <p:nvSpPr>
          <p:cNvPr id="81925" name="Text Box 74"/>
          <p:cNvSpPr txBox="1">
            <a:spLocks noChangeArrowheads="1"/>
          </p:cNvSpPr>
          <p:nvPr/>
        </p:nvSpPr>
        <p:spPr bwMode="auto">
          <a:xfrm>
            <a:off x="584200" y="4365625"/>
            <a:ext cx="8347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endParaRPr lang="en-US"/>
          </a:p>
        </p:txBody>
      </p:sp>
      <p:sp>
        <p:nvSpPr>
          <p:cNvPr id="17" name="Text Box 4"/>
          <p:cNvSpPr txBox="1">
            <a:spLocks noChangeArrowheads="1"/>
          </p:cNvSpPr>
          <p:nvPr/>
        </p:nvSpPr>
        <p:spPr bwMode="auto">
          <a:xfrm>
            <a:off x="3276600" y="3913188"/>
            <a:ext cx="39671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en-US" sz="2200" b="1"/>
              <a:t>E         </a:t>
            </a:r>
            <a:r>
              <a:rPr lang="en-US" sz="2200" b="1" baseline="-25000"/>
              <a:t>E.</a:t>
            </a:r>
            <a:r>
              <a:rPr lang="ar-SA" sz="2200" b="1" baseline="-25000"/>
              <a:t>رقم القسم</a:t>
            </a:r>
            <a:r>
              <a:rPr lang="en-US" sz="2200" b="1" baseline="-25000"/>
              <a:t> = D.</a:t>
            </a:r>
            <a:r>
              <a:rPr lang="ar-SA" sz="2200" b="1" baseline="-25000"/>
              <a:t>رقم القسم</a:t>
            </a:r>
            <a:r>
              <a:rPr lang="en-US" sz="2200" b="1"/>
              <a:t>  D             </a:t>
            </a:r>
            <a:r>
              <a:rPr lang="ar-SA" sz="2200" b="1"/>
              <a:t> </a:t>
            </a:r>
            <a:endParaRPr lang="en-GB" sz="2200"/>
          </a:p>
        </p:txBody>
      </p:sp>
      <p:sp>
        <p:nvSpPr>
          <p:cNvPr id="81927" name="Text Box 5"/>
          <p:cNvSpPr txBox="1">
            <a:spLocks noChangeArrowheads="1"/>
          </p:cNvSpPr>
          <p:nvPr/>
        </p:nvSpPr>
        <p:spPr bwMode="auto">
          <a:xfrm>
            <a:off x="2320925" y="4683125"/>
            <a:ext cx="6396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endParaRPr lang="en-US"/>
          </a:p>
        </p:txBody>
      </p:sp>
      <p:grpSp>
        <p:nvGrpSpPr>
          <p:cNvPr id="23" name="Group 50"/>
          <p:cNvGrpSpPr>
            <a:grpSpLocks/>
          </p:cNvGrpSpPr>
          <p:nvPr/>
        </p:nvGrpSpPr>
        <p:grpSpPr bwMode="auto">
          <a:xfrm rot="-5400000">
            <a:off x="3729831" y="3988594"/>
            <a:ext cx="214313" cy="358775"/>
            <a:chOff x="2472" y="3294"/>
            <a:chExt cx="272" cy="726"/>
          </a:xfrm>
        </p:grpSpPr>
        <p:sp>
          <p:nvSpPr>
            <p:cNvPr id="24" name="AutoShape 51"/>
            <p:cNvSpPr>
              <a:spLocks noChangeArrowheads="1"/>
            </p:cNvSpPr>
            <p:nvPr/>
          </p:nvSpPr>
          <p:spPr bwMode="auto">
            <a:xfrm>
              <a:off x="2472" y="3657"/>
              <a:ext cx="272" cy="363"/>
            </a:xfrm>
            <a:prstGeom prst="triangle">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ar-SA">
                <a:solidFill>
                  <a:schemeClr val="tx1"/>
                </a:solidFill>
              </a:endParaRPr>
            </a:p>
          </p:txBody>
        </p:sp>
        <p:sp>
          <p:nvSpPr>
            <p:cNvPr id="25" name="AutoShape 52"/>
            <p:cNvSpPr>
              <a:spLocks noChangeArrowheads="1"/>
            </p:cNvSpPr>
            <p:nvPr/>
          </p:nvSpPr>
          <p:spPr bwMode="auto">
            <a:xfrm rot="10800000">
              <a:off x="2472" y="3294"/>
              <a:ext cx="272" cy="363"/>
            </a:xfrm>
            <a:prstGeom prst="triangle">
              <a:avLst>
                <a:gd name="adj" fmla="val 50000"/>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ar-SA">
                <a:solidFill>
                  <a:schemeClr val="tx1"/>
                </a:solidFill>
              </a:endParaRPr>
            </a:p>
          </p:txBody>
        </p:sp>
      </p:grpSp>
      <p:sp>
        <p:nvSpPr>
          <p:cNvPr id="81929" name="Text Box 258"/>
          <p:cNvSpPr txBox="1">
            <a:spLocks noChangeArrowheads="1"/>
          </p:cNvSpPr>
          <p:nvPr/>
        </p:nvSpPr>
        <p:spPr bwMode="auto">
          <a:xfrm>
            <a:off x="4592638" y="90488"/>
            <a:ext cx="865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ar-SA" sz="3200" b="1">
                <a:solidFill>
                  <a:srgbClr val="0033CC"/>
                </a:solidFill>
                <a:latin typeface="Traditional Arabic" pitchFamily="18" charset="-78"/>
                <a:cs typeface="Traditional Arabic" pitchFamily="18" charset="-78"/>
              </a:rPr>
              <a:t>أمثلة</a:t>
            </a:r>
            <a:endParaRPr lang="en-GB" sz="3200" b="1">
              <a:solidFill>
                <a:srgbClr val="0033CC"/>
              </a:solidFill>
              <a:latin typeface="Traditional Arabic" pitchFamily="18" charset="-78"/>
              <a:cs typeface="Traditional Arabic" pitchFamily="18" charset="-78"/>
            </a:endParaRPr>
          </a:p>
        </p:txBody>
      </p:sp>
      <p:graphicFrame>
        <p:nvGraphicFramePr>
          <p:cNvPr id="2" name="Table 1"/>
          <p:cNvGraphicFramePr>
            <a:graphicFrameLocks noGrp="1"/>
          </p:cNvGraphicFramePr>
          <p:nvPr/>
        </p:nvGraphicFramePr>
        <p:xfrm>
          <a:off x="5727700" y="1773238"/>
          <a:ext cx="3762375" cy="1141415"/>
        </p:xfrm>
        <a:graphic>
          <a:graphicData uri="http://schemas.openxmlformats.org/drawingml/2006/table">
            <a:tbl>
              <a:tblPr rtl="1" firstRow="1" firstCol="1" bandRow="1">
                <a:tableStyleId>{BC89EF96-8CEA-46FF-86C4-4CE0E7609802}</a:tableStyleId>
              </a:tblPr>
              <a:tblGrid>
                <a:gridCol w="763028"/>
                <a:gridCol w="1061007"/>
                <a:gridCol w="1252659"/>
                <a:gridCol w="685681"/>
              </a:tblGrid>
              <a:tr h="228282">
                <a:tc>
                  <a:txBody>
                    <a:bodyPr/>
                    <a:lstStyle/>
                    <a:p>
                      <a:pPr algn="ctr" rtl="1">
                        <a:lnSpc>
                          <a:spcPct val="107000"/>
                        </a:lnSpc>
                        <a:spcAft>
                          <a:spcPts val="0"/>
                        </a:spcAft>
                      </a:pPr>
                      <a:r>
                        <a:rPr lang="ar-SA" sz="1400" dirty="0">
                          <a:effectLst/>
                        </a:rPr>
                        <a:t>رقم القسم</a:t>
                      </a:r>
                      <a:endParaRPr lang="en-US" sz="1400" dirty="0">
                        <a:effectLst/>
                        <a:latin typeface="Calibri"/>
                        <a:ea typeface="Calibri"/>
                        <a:cs typeface="Arial"/>
                      </a:endParaRPr>
                    </a:p>
                  </a:txBody>
                  <a:tcPr marL="68595" marR="68595" marT="0" marB="0"/>
                </a:tc>
                <a:tc>
                  <a:txBody>
                    <a:bodyPr/>
                    <a:lstStyle/>
                    <a:p>
                      <a:pPr algn="ctr" rtl="1">
                        <a:lnSpc>
                          <a:spcPct val="107000"/>
                        </a:lnSpc>
                        <a:spcAft>
                          <a:spcPts val="0"/>
                        </a:spcAft>
                      </a:pPr>
                      <a:r>
                        <a:rPr lang="ar-SA" sz="1400">
                          <a:effectLst/>
                        </a:rPr>
                        <a:t>اسم القسم</a:t>
                      </a:r>
                      <a:endParaRPr lang="en-US" sz="1400">
                        <a:effectLst/>
                        <a:latin typeface="Calibri"/>
                        <a:ea typeface="Calibri"/>
                        <a:cs typeface="Arial"/>
                      </a:endParaRPr>
                    </a:p>
                  </a:txBody>
                  <a:tcPr marL="68595" marR="68595" marT="0" marB="0"/>
                </a:tc>
                <a:tc>
                  <a:txBody>
                    <a:bodyPr/>
                    <a:lstStyle/>
                    <a:p>
                      <a:pPr algn="ctr" rtl="1">
                        <a:lnSpc>
                          <a:spcPct val="107000"/>
                        </a:lnSpc>
                        <a:spcAft>
                          <a:spcPts val="0"/>
                        </a:spcAft>
                      </a:pPr>
                      <a:r>
                        <a:rPr lang="ar-SA" sz="1400">
                          <a:effectLst/>
                        </a:rPr>
                        <a:t>رقم الهاتف</a:t>
                      </a:r>
                      <a:endParaRPr lang="en-US" sz="1400">
                        <a:effectLst/>
                        <a:latin typeface="Calibri"/>
                        <a:ea typeface="Calibri"/>
                        <a:cs typeface="Arial"/>
                      </a:endParaRPr>
                    </a:p>
                  </a:txBody>
                  <a:tcPr marL="68595" marR="68595" marT="0" marB="0"/>
                </a:tc>
                <a:tc>
                  <a:txBody>
                    <a:bodyPr/>
                    <a:lstStyle/>
                    <a:p>
                      <a:pPr algn="ctr" rtl="1">
                        <a:lnSpc>
                          <a:spcPct val="107000"/>
                        </a:lnSpc>
                        <a:spcAft>
                          <a:spcPts val="0"/>
                        </a:spcAft>
                      </a:pPr>
                      <a:r>
                        <a:rPr lang="ar-SA" sz="1400">
                          <a:effectLst/>
                        </a:rPr>
                        <a:t>الحجرة</a:t>
                      </a:r>
                      <a:endParaRPr lang="en-US" sz="1400">
                        <a:effectLst/>
                        <a:latin typeface="Calibri"/>
                        <a:ea typeface="Calibri"/>
                        <a:cs typeface="Arial"/>
                      </a:endParaRPr>
                    </a:p>
                  </a:txBody>
                  <a:tcPr marL="68595" marR="68595" marT="0" marB="0"/>
                </a:tc>
              </a:tr>
              <a:tr h="228282">
                <a:tc>
                  <a:txBody>
                    <a:bodyPr/>
                    <a:lstStyle/>
                    <a:p>
                      <a:pPr algn="just" rtl="1">
                        <a:lnSpc>
                          <a:spcPct val="107000"/>
                        </a:lnSpc>
                        <a:spcAft>
                          <a:spcPts val="0"/>
                        </a:spcAft>
                      </a:pPr>
                      <a:r>
                        <a:rPr lang="ar-SA" sz="1400" b="0" dirty="0">
                          <a:effectLst/>
                        </a:rPr>
                        <a:t>1</a:t>
                      </a:r>
                      <a:endParaRPr lang="en-US" sz="1400" b="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الإدارة</a:t>
                      </a:r>
                      <a:endParaRPr lang="en-US" sz="140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0219990000</a:t>
                      </a:r>
                      <a:endParaRPr lang="en-US" sz="140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95" marR="68595" marT="0" marB="0"/>
                </a:tc>
              </a:tr>
              <a:tr h="228282">
                <a:tc>
                  <a:txBody>
                    <a:bodyPr/>
                    <a:lstStyle/>
                    <a:p>
                      <a:pPr algn="just" rtl="1">
                        <a:lnSpc>
                          <a:spcPct val="107000"/>
                        </a:lnSpc>
                        <a:spcAft>
                          <a:spcPts val="0"/>
                        </a:spcAft>
                      </a:pPr>
                      <a:r>
                        <a:rPr lang="ar-SA" sz="1400" b="0" dirty="0">
                          <a:effectLst/>
                        </a:rPr>
                        <a:t>2</a:t>
                      </a:r>
                      <a:endParaRPr lang="en-US" sz="1400" b="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المحاسبة</a:t>
                      </a:r>
                      <a:endParaRPr lang="en-US" sz="140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0218880000</a:t>
                      </a:r>
                      <a:endParaRPr lang="en-US" sz="140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95" marR="68595" marT="0" marB="0"/>
                </a:tc>
              </a:tr>
              <a:tr h="228282">
                <a:tc>
                  <a:txBody>
                    <a:bodyPr/>
                    <a:lstStyle/>
                    <a:p>
                      <a:pPr algn="just" rtl="1">
                        <a:lnSpc>
                          <a:spcPct val="107000"/>
                        </a:lnSpc>
                        <a:spcAft>
                          <a:spcPts val="0"/>
                        </a:spcAft>
                      </a:pPr>
                      <a:r>
                        <a:rPr lang="ar-SA" sz="1400" b="0" dirty="0">
                          <a:effectLst/>
                        </a:rPr>
                        <a:t>3</a:t>
                      </a:r>
                      <a:endParaRPr lang="en-US" sz="1400" b="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الحاسوب</a:t>
                      </a:r>
                      <a:endParaRPr lang="en-US" sz="140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0217770000</a:t>
                      </a:r>
                      <a:endParaRPr lang="en-US" sz="140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3</a:t>
                      </a:r>
                      <a:endParaRPr lang="en-US" sz="1400" dirty="0">
                        <a:effectLst/>
                        <a:latin typeface="Calibri"/>
                        <a:ea typeface="Calibri"/>
                        <a:cs typeface="Arial"/>
                      </a:endParaRPr>
                    </a:p>
                  </a:txBody>
                  <a:tcPr marL="68595" marR="68595" marT="0" marB="0"/>
                </a:tc>
              </a:tr>
              <a:tr h="228282">
                <a:tc>
                  <a:txBody>
                    <a:bodyPr/>
                    <a:lstStyle/>
                    <a:p>
                      <a:pPr algn="just" rtl="1">
                        <a:lnSpc>
                          <a:spcPct val="107000"/>
                        </a:lnSpc>
                        <a:spcAft>
                          <a:spcPts val="0"/>
                        </a:spcAft>
                      </a:pPr>
                      <a:r>
                        <a:rPr lang="ar-SA" sz="1400" b="0" dirty="0">
                          <a:effectLst/>
                        </a:rPr>
                        <a:t>4</a:t>
                      </a:r>
                      <a:endParaRPr lang="en-US" sz="1400" b="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البحث العلمي</a:t>
                      </a:r>
                      <a:endParaRPr lang="en-US" sz="140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0216660000</a:t>
                      </a:r>
                      <a:endParaRPr lang="en-US" sz="1400" dirty="0">
                        <a:effectLst/>
                        <a:latin typeface="Calibri"/>
                        <a:ea typeface="Calibri"/>
                        <a:cs typeface="Arial"/>
                      </a:endParaRPr>
                    </a:p>
                  </a:txBody>
                  <a:tcPr marL="68595" marR="68595" marT="0" marB="0"/>
                </a:tc>
                <a:tc>
                  <a:txBody>
                    <a:bodyPr/>
                    <a:lstStyle/>
                    <a:p>
                      <a:pPr algn="just" rtl="1">
                        <a:lnSpc>
                          <a:spcPct val="107000"/>
                        </a:lnSpc>
                        <a:spcAft>
                          <a:spcPts val="0"/>
                        </a:spcAft>
                      </a:pPr>
                      <a:r>
                        <a:rPr lang="ar-SA" sz="1400" dirty="0">
                          <a:effectLst/>
                        </a:rPr>
                        <a:t>4</a:t>
                      </a:r>
                      <a:endParaRPr lang="en-US" sz="1400" dirty="0">
                        <a:effectLst/>
                        <a:latin typeface="Calibri"/>
                        <a:ea typeface="Calibri"/>
                        <a:cs typeface="Arial"/>
                      </a:endParaRPr>
                    </a:p>
                  </a:txBody>
                  <a:tcPr marL="68595" marR="68595" marT="0" marB="0"/>
                </a:tc>
              </a:tr>
            </a:tbl>
          </a:graphicData>
        </a:graphic>
      </p:graphicFrame>
      <p:graphicFrame>
        <p:nvGraphicFramePr>
          <p:cNvPr id="21" name="Table 20"/>
          <p:cNvGraphicFramePr>
            <a:graphicFrameLocks noGrp="1"/>
          </p:cNvGraphicFramePr>
          <p:nvPr/>
        </p:nvGraphicFramePr>
        <p:xfrm>
          <a:off x="1296988" y="1700213"/>
          <a:ext cx="3224212" cy="1598611"/>
        </p:xfrm>
        <a:graphic>
          <a:graphicData uri="http://schemas.openxmlformats.org/drawingml/2006/table">
            <a:tbl>
              <a:tblPr rtl="1" firstRow="1" firstCol="1" bandRow="1">
                <a:tableStyleId>{BC89EF96-8CEA-46FF-86C4-4CE0E7609802}</a:tableStyleId>
              </a:tblPr>
              <a:tblGrid>
                <a:gridCol w="924789"/>
                <a:gridCol w="807095"/>
                <a:gridCol w="752977"/>
                <a:gridCol w="739351"/>
              </a:tblGrid>
              <a:tr h="228373">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الاسم الأول</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اللقب</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dirty="0">
                          <a:effectLst/>
                        </a:rPr>
                        <a:t>رقم القسم</a:t>
                      </a:r>
                      <a:endParaRPr lang="en-US" sz="1400" dirty="0">
                        <a:effectLst/>
                        <a:latin typeface="Calibri"/>
                        <a:ea typeface="Calibri"/>
                        <a:cs typeface="Arial"/>
                      </a:endParaRPr>
                    </a:p>
                  </a:txBody>
                  <a:tcPr marL="68584" marR="68584" marT="0" marB="0"/>
                </a:tc>
              </a:tr>
              <a:tr h="228373">
                <a:tc>
                  <a:txBody>
                    <a:bodyPr/>
                    <a:lstStyle/>
                    <a:p>
                      <a:pPr algn="just" rtl="1">
                        <a:lnSpc>
                          <a:spcPct val="107000"/>
                        </a:lnSpc>
                        <a:spcAft>
                          <a:spcPts val="0"/>
                        </a:spcAft>
                      </a:pPr>
                      <a:r>
                        <a:rPr lang="ar-SA" sz="1400" b="0" dirty="0">
                          <a:effectLst/>
                        </a:rPr>
                        <a:t>1000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كمال</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مفتاح</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4" marR="68584" marT="0" marB="0"/>
                </a:tc>
              </a:tr>
              <a:tr h="228373">
                <a:tc>
                  <a:txBody>
                    <a:bodyPr/>
                    <a:lstStyle/>
                    <a:p>
                      <a:pPr algn="just" rtl="1">
                        <a:lnSpc>
                          <a:spcPct val="107000"/>
                        </a:lnSpc>
                        <a:spcAft>
                          <a:spcPts val="0"/>
                        </a:spcAft>
                      </a:pPr>
                      <a:r>
                        <a:rPr lang="ar-SA" sz="1400" b="0" dirty="0">
                          <a:effectLst/>
                        </a:rPr>
                        <a:t>2000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طارق</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موسى</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4" marR="68584" marT="0" marB="0"/>
                </a:tc>
              </a:tr>
              <a:tr h="228373">
                <a:tc>
                  <a:txBody>
                    <a:bodyPr/>
                    <a:lstStyle/>
                    <a:p>
                      <a:pPr algn="just" rtl="1">
                        <a:lnSpc>
                          <a:spcPct val="107000"/>
                        </a:lnSpc>
                        <a:spcAft>
                          <a:spcPts val="0"/>
                        </a:spcAft>
                      </a:pPr>
                      <a:r>
                        <a:rPr lang="ar-SA" sz="1400" b="0" dirty="0">
                          <a:effectLst/>
                        </a:rPr>
                        <a:t>3000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آدم</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إبراهيم</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3</a:t>
                      </a:r>
                      <a:endParaRPr lang="en-US" sz="1400" dirty="0">
                        <a:effectLst/>
                        <a:latin typeface="Calibri"/>
                        <a:ea typeface="Calibri"/>
                        <a:cs typeface="Arial"/>
                      </a:endParaRPr>
                    </a:p>
                  </a:txBody>
                  <a:tcPr marL="68584" marR="68584" marT="0" marB="0"/>
                </a:tc>
              </a:tr>
              <a:tr h="228373">
                <a:tc>
                  <a:txBody>
                    <a:bodyPr/>
                    <a:lstStyle/>
                    <a:p>
                      <a:pPr algn="just" rtl="1">
                        <a:lnSpc>
                          <a:spcPct val="107000"/>
                        </a:lnSpc>
                        <a:spcAft>
                          <a:spcPts val="0"/>
                        </a:spcAft>
                      </a:pPr>
                      <a:r>
                        <a:rPr lang="ar-SA" sz="1400" b="0" dirty="0">
                          <a:effectLst/>
                        </a:rPr>
                        <a:t>4000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هيام</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عبدالسلام</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4" marR="68584" marT="0" marB="0"/>
                </a:tc>
              </a:tr>
              <a:tr h="228373">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إلهام</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عيسى</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4" marR="68584" marT="0" marB="0"/>
                </a:tc>
              </a:tr>
              <a:tr h="228373">
                <a:tc>
                  <a:txBody>
                    <a:bodyPr/>
                    <a:lstStyle/>
                    <a:p>
                      <a:pPr algn="just" rtl="1">
                        <a:lnSpc>
                          <a:spcPct val="107000"/>
                        </a:lnSpc>
                        <a:spcAft>
                          <a:spcPts val="0"/>
                        </a:spcAft>
                      </a:pPr>
                      <a:r>
                        <a:rPr lang="ar-SA" sz="1400" b="0" dirty="0">
                          <a:effectLst/>
                        </a:rPr>
                        <a:t>6000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رياض</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عبدالله</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4</a:t>
                      </a:r>
                      <a:endParaRPr lang="en-US" sz="1400" dirty="0">
                        <a:effectLst/>
                        <a:latin typeface="Calibri"/>
                        <a:ea typeface="Calibri"/>
                        <a:cs typeface="Arial"/>
                      </a:endParaRPr>
                    </a:p>
                  </a:txBody>
                  <a:tcPr marL="68584" marR="68584" marT="0" marB="0"/>
                </a:tc>
              </a:tr>
            </a:tbl>
          </a:graphicData>
        </a:graphic>
      </p:graphicFrame>
      <p:graphicFrame>
        <p:nvGraphicFramePr>
          <p:cNvPr id="22" name="Table 21"/>
          <p:cNvGraphicFramePr>
            <a:graphicFrameLocks noGrp="1"/>
          </p:cNvGraphicFramePr>
          <p:nvPr/>
        </p:nvGraphicFramePr>
        <p:xfrm>
          <a:off x="488951" y="4748213"/>
          <a:ext cx="9143999" cy="1597981"/>
        </p:xfrm>
        <a:graphic>
          <a:graphicData uri="http://schemas.openxmlformats.org/drawingml/2006/table">
            <a:tbl>
              <a:tblPr rtl="1" firstRow="1" firstCol="1" bandRow="1">
                <a:tableStyleId>{BC89EF96-8CEA-46FF-86C4-4CE0E7609802}</a:tableStyleId>
              </a:tblPr>
              <a:tblGrid>
                <a:gridCol w="1383046"/>
                <a:gridCol w="1207030"/>
                <a:gridCol w="1126098"/>
                <a:gridCol w="1280103"/>
                <a:gridCol w="1032345"/>
                <a:gridCol w="1144805"/>
                <a:gridCol w="864854"/>
                <a:gridCol w="1105718"/>
              </a:tblGrid>
              <a:tr h="228146">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72" marR="68572" marT="0" marB="0"/>
                </a:tc>
                <a:tc>
                  <a:txBody>
                    <a:bodyPr/>
                    <a:lstStyle/>
                    <a:p>
                      <a:pPr algn="ctr" rtl="1">
                        <a:lnSpc>
                          <a:spcPct val="107000"/>
                        </a:lnSpc>
                        <a:spcAft>
                          <a:spcPts val="0"/>
                        </a:spcAft>
                      </a:pPr>
                      <a:r>
                        <a:rPr lang="ar-SA" sz="1400">
                          <a:effectLst/>
                        </a:rPr>
                        <a:t>الاسم الأول</a:t>
                      </a:r>
                      <a:endParaRPr lang="en-US" sz="1400">
                        <a:effectLst/>
                        <a:latin typeface="Calibri"/>
                        <a:ea typeface="Calibri"/>
                        <a:cs typeface="Arial"/>
                      </a:endParaRPr>
                    </a:p>
                  </a:txBody>
                  <a:tcPr marL="68572" marR="68572" marT="0" marB="0"/>
                </a:tc>
                <a:tc>
                  <a:txBody>
                    <a:bodyPr/>
                    <a:lstStyle/>
                    <a:p>
                      <a:pPr algn="ctr" rtl="1">
                        <a:lnSpc>
                          <a:spcPct val="107000"/>
                        </a:lnSpc>
                        <a:spcAft>
                          <a:spcPts val="0"/>
                        </a:spcAft>
                      </a:pPr>
                      <a:r>
                        <a:rPr lang="ar-SA" sz="1400">
                          <a:effectLst/>
                        </a:rPr>
                        <a:t>اللقب</a:t>
                      </a:r>
                      <a:endParaRPr lang="en-US" sz="1400">
                        <a:effectLst/>
                        <a:latin typeface="Calibri"/>
                        <a:ea typeface="Calibri"/>
                        <a:cs typeface="Arial"/>
                      </a:endParaRPr>
                    </a:p>
                  </a:txBody>
                  <a:tcPr marL="68572" marR="68572" marT="0" marB="0"/>
                </a:tc>
                <a:tc>
                  <a:txBody>
                    <a:bodyPr/>
                    <a:lstStyle/>
                    <a:p>
                      <a:pPr algn="ctr" rtl="1">
                        <a:lnSpc>
                          <a:spcPct val="107000"/>
                        </a:lnSpc>
                        <a:spcAft>
                          <a:spcPts val="0"/>
                        </a:spcAft>
                      </a:pPr>
                      <a:r>
                        <a:rPr lang="en-US" sz="1400" dirty="0" smtClean="0">
                          <a:effectLst/>
                        </a:rPr>
                        <a:t>E</a:t>
                      </a:r>
                      <a:r>
                        <a:rPr lang="ar-SA" sz="1400" dirty="0" smtClean="0">
                          <a:effectLst/>
                        </a:rPr>
                        <a:t>.رقم </a:t>
                      </a:r>
                      <a:r>
                        <a:rPr lang="ar-SA" sz="1400" dirty="0">
                          <a:effectLst/>
                        </a:rPr>
                        <a:t>القسم</a:t>
                      </a:r>
                      <a:endParaRPr lang="en-US" sz="1400" dirty="0">
                        <a:effectLst/>
                        <a:latin typeface="Calibri"/>
                        <a:ea typeface="Calibri"/>
                        <a:cs typeface="Arial"/>
                      </a:endParaRPr>
                    </a:p>
                  </a:txBody>
                  <a:tcPr marL="68572" marR="68572" marT="0" marB="0"/>
                </a:tc>
                <a:tc>
                  <a:txBody>
                    <a:bodyPr/>
                    <a:lstStyle/>
                    <a:p>
                      <a:pPr algn="ctr" rtl="1">
                        <a:lnSpc>
                          <a:spcPct val="107000"/>
                        </a:lnSpc>
                        <a:spcAft>
                          <a:spcPts val="0"/>
                        </a:spcAft>
                      </a:pPr>
                      <a:r>
                        <a:rPr lang="ar-SA" sz="1400">
                          <a:effectLst/>
                        </a:rPr>
                        <a:t>اسم القسم</a:t>
                      </a:r>
                      <a:endParaRPr lang="en-US" sz="1400">
                        <a:effectLst/>
                        <a:latin typeface="Calibri"/>
                        <a:ea typeface="Calibri"/>
                        <a:cs typeface="Arial"/>
                      </a:endParaRPr>
                    </a:p>
                  </a:txBody>
                  <a:tcPr marL="68572" marR="68572" marT="0" marB="0"/>
                </a:tc>
                <a:tc>
                  <a:txBody>
                    <a:bodyPr/>
                    <a:lstStyle/>
                    <a:p>
                      <a:pPr algn="ctr" rtl="1">
                        <a:lnSpc>
                          <a:spcPct val="107000"/>
                        </a:lnSpc>
                        <a:spcAft>
                          <a:spcPts val="0"/>
                        </a:spcAft>
                      </a:pPr>
                      <a:r>
                        <a:rPr lang="ar-SA" sz="1400">
                          <a:effectLst/>
                        </a:rPr>
                        <a:t>رقم الهاتف</a:t>
                      </a:r>
                      <a:endParaRPr lang="en-US" sz="1400">
                        <a:effectLst/>
                        <a:latin typeface="Calibri"/>
                        <a:ea typeface="Calibri"/>
                        <a:cs typeface="Arial"/>
                      </a:endParaRPr>
                    </a:p>
                  </a:txBody>
                  <a:tcPr marL="68572" marR="68572" marT="0" marB="0"/>
                </a:tc>
                <a:tc>
                  <a:txBody>
                    <a:bodyPr/>
                    <a:lstStyle/>
                    <a:p>
                      <a:pPr algn="ctr" rtl="1">
                        <a:lnSpc>
                          <a:spcPct val="107000"/>
                        </a:lnSpc>
                        <a:spcAft>
                          <a:spcPts val="0"/>
                        </a:spcAft>
                      </a:pPr>
                      <a:r>
                        <a:rPr lang="ar-SA" sz="1400">
                          <a:effectLst/>
                        </a:rPr>
                        <a:t>الحجرة</a:t>
                      </a:r>
                      <a:endParaRPr lang="en-US" sz="1400">
                        <a:effectLst/>
                        <a:latin typeface="Calibri"/>
                        <a:ea typeface="Calibri"/>
                        <a:cs typeface="Arial"/>
                      </a:endParaRPr>
                    </a:p>
                  </a:txBody>
                  <a:tcPr marL="68572" marR="68572" marT="0" marB="0"/>
                </a:tc>
                <a:tc>
                  <a:txBody>
                    <a:bodyPr/>
                    <a:lstStyle/>
                    <a:p>
                      <a:pPr algn="ctr" rtl="1">
                        <a:lnSpc>
                          <a:spcPct val="107000"/>
                        </a:lnSpc>
                        <a:spcAft>
                          <a:spcPts val="0"/>
                        </a:spcAft>
                      </a:pPr>
                      <a:r>
                        <a:rPr lang="en-US" sz="1400" dirty="0" smtClean="0">
                          <a:effectLst/>
                        </a:rPr>
                        <a:t>D</a:t>
                      </a:r>
                      <a:r>
                        <a:rPr lang="ar-SA" sz="1400" dirty="0" smtClean="0">
                          <a:effectLst/>
                        </a:rPr>
                        <a:t>.رقم </a:t>
                      </a:r>
                      <a:r>
                        <a:rPr lang="ar-SA" sz="1400" dirty="0">
                          <a:effectLst/>
                        </a:rPr>
                        <a:t>القسم</a:t>
                      </a:r>
                      <a:endParaRPr lang="en-US" sz="1400" dirty="0">
                        <a:effectLst/>
                        <a:latin typeface="Calibri"/>
                        <a:ea typeface="Calibri"/>
                        <a:cs typeface="Arial"/>
                      </a:endParaRPr>
                    </a:p>
                  </a:txBody>
                  <a:tcPr marL="68572" marR="68572" marT="0" marB="0"/>
                </a:tc>
              </a:tr>
              <a:tr h="228146">
                <a:tc>
                  <a:txBody>
                    <a:bodyPr/>
                    <a:lstStyle/>
                    <a:p>
                      <a:pPr algn="just" rtl="1">
                        <a:lnSpc>
                          <a:spcPct val="107000"/>
                        </a:lnSpc>
                        <a:spcAft>
                          <a:spcPts val="0"/>
                        </a:spcAft>
                      </a:pPr>
                      <a:r>
                        <a:rPr lang="ar-SA" sz="1400" b="0" dirty="0">
                          <a:effectLst/>
                        </a:rPr>
                        <a:t>1000</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كمال</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a:effectLst/>
                        </a:rPr>
                        <a:t>مفتاح</a:t>
                      </a:r>
                      <a:endParaRPr lang="en-US" sz="140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b="0" dirty="0">
                          <a:effectLst/>
                        </a:rPr>
                        <a:t>1</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الإدارة</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0219990000</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72" marR="68572" marT="0" marB="0"/>
                </a:tc>
              </a:tr>
              <a:tr h="228146">
                <a:tc>
                  <a:txBody>
                    <a:bodyPr/>
                    <a:lstStyle/>
                    <a:p>
                      <a:pPr algn="just" rtl="1">
                        <a:lnSpc>
                          <a:spcPct val="107000"/>
                        </a:lnSpc>
                        <a:spcAft>
                          <a:spcPts val="0"/>
                        </a:spcAft>
                      </a:pPr>
                      <a:r>
                        <a:rPr lang="ar-SA" sz="1400" b="0" dirty="0">
                          <a:effectLst/>
                        </a:rPr>
                        <a:t>2000</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a:effectLst/>
                        </a:rPr>
                        <a:t>طارق</a:t>
                      </a:r>
                      <a:endParaRPr lang="en-US" sz="140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a:effectLst/>
                        </a:rPr>
                        <a:t>موسى</a:t>
                      </a:r>
                      <a:endParaRPr lang="en-US" sz="140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b="0" dirty="0">
                          <a:effectLst/>
                        </a:rPr>
                        <a:t>2</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المحاسبة</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0218880000</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72" marR="68572" marT="0" marB="0"/>
                </a:tc>
              </a:tr>
              <a:tr h="228146">
                <a:tc>
                  <a:txBody>
                    <a:bodyPr/>
                    <a:lstStyle/>
                    <a:p>
                      <a:pPr algn="just" rtl="1">
                        <a:lnSpc>
                          <a:spcPct val="107000"/>
                        </a:lnSpc>
                        <a:spcAft>
                          <a:spcPts val="0"/>
                        </a:spcAft>
                      </a:pPr>
                      <a:r>
                        <a:rPr lang="ar-SA" sz="1400" b="0" dirty="0">
                          <a:effectLst/>
                        </a:rPr>
                        <a:t>3000</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a:effectLst/>
                        </a:rPr>
                        <a:t>آدم</a:t>
                      </a:r>
                      <a:endParaRPr lang="en-US" sz="140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a:effectLst/>
                        </a:rPr>
                        <a:t>إبراهيم</a:t>
                      </a:r>
                      <a:endParaRPr lang="en-US" sz="140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b="0" dirty="0">
                          <a:effectLst/>
                        </a:rPr>
                        <a:t>3</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الحاسوب</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0217770000</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3</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3</a:t>
                      </a:r>
                      <a:endParaRPr lang="en-US" sz="1400" dirty="0">
                        <a:effectLst/>
                        <a:latin typeface="Calibri"/>
                        <a:ea typeface="Calibri"/>
                        <a:cs typeface="Arial"/>
                      </a:endParaRPr>
                    </a:p>
                  </a:txBody>
                  <a:tcPr marL="68572" marR="68572" marT="0" marB="0"/>
                </a:tc>
              </a:tr>
              <a:tr h="228146">
                <a:tc>
                  <a:txBody>
                    <a:bodyPr/>
                    <a:lstStyle/>
                    <a:p>
                      <a:pPr algn="just" rtl="1">
                        <a:lnSpc>
                          <a:spcPct val="107000"/>
                        </a:lnSpc>
                        <a:spcAft>
                          <a:spcPts val="0"/>
                        </a:spcAft>
                      </a:pPr>
                      <a:r>
                        <a:rPr lang="ar-SA" sz="1400" b="0" dirty="0">
                          <a:effectLst/>
                        </a:rPr>
                        <a:t>4000</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هيام</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a:effectLst/>
                        </a:rPr>
                        <a:t>عبدالسلام</a:t>
                      </a:r>
                      <a:endParaRPr lang="en-US" sz="140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b="0" dirty="0">
                          <a:effectLst/>
                        </a:rPr>
                        <a:t>2</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المحاسبة</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0218880000</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72" marR="68572" marT="0" marB="0"/>
                </a:tc>
              </a:tr>
              <a:tr h="228146">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a:effectLst/>
                        </a:rPr>
                        <a:t>إلهام</a:t>
                      </a:r>
                      <a:endParaRPr lang="en-US" sz="140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a:effectLst/>
                        </a:rPr>
                        <a:t>عيسى</a:t>
                      </a:r>
                      <a:endParaRPr lang="en-US" sz="140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b="0" dirty="0">
                          <a:effectLst/>
                        </a:rPr>
                        <a:t>1</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الإدارة</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0219990000</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72" marR="68572" marT="0" marB="0"/>
                </a:tc>
              </a:tr>
              <a:tr h="228146">
                <a:tc>
                  <a:txBody>
                    <a:bodyPr/>
                    <a:lstStyle/>
                    <a:p>
                      <a:pPr algn="just" rtl="1">
                        <a:lnSpc>
                          <a:spcPct val="107000"/>
                        </a:lnSpc>
                        <a:spcAft>
                          <a:spcPts val="0"/>
                        </a:spcAft>
                      </a:pPr>
                      <a:r>
                        <a:rPr lang="ar-SA" sz="1400" b="0" dirty="0">
                          <a:effectLst/>
                        </a:rPr>
                        <a:t>6000</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a:effectLst/>
                        </a:rPr>
                        <a:t>رياض</a:t>
                      </a:r>
                      <a:endParaRPr lang="en-US" sz="140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a:effectLst/>
                        </a:rPr>
                        <a:t>عبدالله</a:t>
                      </a:r>
                      <a:endParaRPr lang="en-US" sz="140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b="0" dirty="0">
                          <a:effectLst/>
                        </a:rPr>
                        <a:t>4</a:t>
                      </a:r>
                      <a:endParaRPr lang="en-US" sz="1400" b="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البحث العلمي</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0216660000</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4</a:t>
                      </a:r>
                      <a:endParaRPr lang="en-US" sz="1400" dirty="0">
                        <a:effectLst/>
                        <a:latin typeface="Calibri"/>
                        <a:ea typeface="Calibri"/>
                        <a:cs typeface="Arial"/>
                      </a:endParaRPr>
                    </a:p>
                  </a:txBody>
                  <a:tcPr marL="68572" marR="68572" marT="0" marB="0"/>
                </a:tc>
                <a:tc>
                  <a:txBody>
                    <a:bodyPr/>
                    <a:lstStyle/>
                    <a:p>
                      <a:pPr algn="just" rtl="1">
                        <a:lnSpc>
                          <a:spcPct val="107000"/>
                        </a:lnSpc>
                        <a:spcAft>
                          <a:spcPts val="0"/>
                        </a:spcAft>
                      </a:pPr>
                      <a:r>
                        <a:rPr lang="ar-SA" sz="1400" dirty="0">
                          <a:effectLst/>
                        </a:rPr>
                        <a:t>4</a:t>
                      </a:r>
                      <a:endParaRPr lang="en-US" sz="1400" dirty="0">
                        <a:effectLst/>
                        <a:latin typeface="Calibri"/>
                        <a:ea typeface="Calibri"/>
                        <a:cs typeface="Arial"/>
                      </a:endParaRPr>
                    </a:p>
                  </a:txBody>
                  <a:tcPr marL="68572" marR="68572" marT="0" marB="0"/>
                </a:tc>
              </a:tr>
            </a:tbl>
          </a:graphicData>
        </a:graphic>
      </p:graphicFrame>
      <p:pic>
        <p:nvPicPr>
          <p:cNvPr id="82081" name="~PP23189.WAV">
            <a:hlinkClick r:id="" action="ppaction://media"/>
          </p:cNvPr>
          <p:cNvPicPr>
            <a:picLocks noRot="1" noChangeAspect="1" noChangeArrowheads="1"/>
          </p:cNvPicPr>
          <p:nvPr>
            <a:wavAudioFile r:embed="rId1" name="~PP2945.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20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2081"/>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ChangeArrowheads="1"/>
          </p:cNvSpPr>
          <p:nvPr/>
        </p:nvSpPr>
        <p:spPr bwMode="auto">
          <a:xfrm>
            <a:off x="9647238" y="338138"/>
            <a:ext cx="184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457200" indent="-457200" algn="r" eaLnBrk="0" hangingPunct="0"/>
            <a:endParaRPr lang="en-US" sz="2400">
              <a:latin typeface="Times New Roman" pitchFamily="18" charset="0"/>
            </a:endParaRPr>
          </a:p>
        </p:txBody>
      </p:sp>
      <p:sp>
        <p:nvSpPr>
          <p:cNvPr id="83970" name="Text Box 24"/>
          <p:cNvSpPr txBox="1">
            <a:spLocks noChangeArrowheads="1"/>
          </p:cNvSpPr>
          <p:nvPr/>
        </p:nvSpPr>
        <p:spPr bwMode="auto">
          <a:xfrm>
            <a:off x="819150" y="1149350"/>
            <a:ext cx="1716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endParaRPr lang="en-US"/>
          </a:p>
        </p:txBody>
      </p:sp>
      <p:sp>
        <p:nvSpPr>
          <p:cNvPr id="83971" name="Text Box 64"/>
          <p:cNvSpPr txBox="1">
            <a:spLocks noChangeArrowheads="1"/>
          </p:cNvSpPr>
          <p:nvPr/>
        </p:nvSpPr>
        <p:spPr bwMode="auto">
          <a:xfrm>
            <a:off x="4953000" y="333375"/>
            <a:ext cx="2965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endParaRPr lang="en-US"/>
          </a:p>
        </p:txBody>
      </p:sp>
      <p:sp>
        <p:nvSpPr>
          <p:cNvPr id="83972" name="Text Box 103"/>
          <p:cNvSpPr txBox="1">
            <a:spLocks noChangeArrowheads="1"/>
          </p:cNvSpPr>
          <p:nvPr/>
        </p:nvSpPr>
        <p:spPr bwMode="auto">
          <a:xfrm>
            <a:off x="4568825" y="3213100"/>
            <a:ext cx="5059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spcBef>
                <a:spcPct val="50000"/>
              </a:spcBef>
            </a:pPr>
            <a:r>
              <a:rPr lang="ar-SA" sz="2000" b="1">
                <a:solidFill>
                  <a:srgbClr val="0033CC"/>
                </a:solidFill>
              </a:rPr>
              <a:t>بناءً على الجدولين في الأعلى أوجد ناتج العملية الآتية:</a:t>
            </a:r>
            <a:endParaRPr lang="en-GB" sz="2000" b="1">
              <a:solidFill>
                <a:srgbClr val="0033CC"/>
              </a:solidFill>
            </a:endParaRPr>
          </a:p>
        </p:txBody>
      </p:sp>
      <p:sp>
        <p:nvSpPr>
          <p:cNvPr id="111771" name="Rectangle 155"/>
          <p:cNvSpPr>
            <a:spLocks noChangeArrowheads="1"/>
          </p:cNvSpPr>
          <p:nvPr/>
        </p:nvSpPr>
        <p:spPr bwMode="auto">
          <a:xfrm>
            <a:off x="3211513" y="3613150"/>
            <a:ext cx="4405312"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rtl="1" eaLnBrk="0" hangingPunct="0">
              <a:tabLst>
                <a:tab pos="457200" algn="l"/>
              </a:tabLst>
            </a:pPr>
            <a:r>
              <a:rPr lang="ar-SA" sz="2400" b="1">
                <a:latin typeface="Times New Roman" pitchFamily="18" charset="0"/>
                <a:cs typeface="Times New Roman" pitchFamily="18" charset="0"/>
              </a:rPr>
              <a:t>     :</a:t>
            </a:r>
            <a:r>
              <a:rPr lang="en-US" sz="2000" b="1">
                <a:latin typeface="Times New Roman" pitchFamily="18" charset="0"/>
                <a:cs typeface="Times New Roman" pitchFamily="18" charset="0"/>
              </a:rPr>
              <a:t>Left outer </a:t>
            </a:r>
            <a:r>
              <a:rPr lang="en-US" sz="2000" b="1">
                <a:latin typeface="Times New Roman" pitchFamily="18" charset="0"/>
              </a:rPr>
              <a:t>Join </a:t>
            </a:r>
          </a:p>
          <a:p>
            <a:pPr marL="457200" indent="-457200" eaLnBrk="0" hangingPunct="0">
              <a:tabLst>
                <a:tab pos="457200" algn="l"/>
              </a:tabLst>
            </a:pPr>
            <a:r>
              <a:rPr lang="en-US" sz="2000">
                <a:latin typeface="Calibri" pitchFamily="34" charset="0"/>
              </a:rPr>
              <a:t>  D</a:t>
            </a:r>
            <a:r>
              <a:rPr lang="en-US" sz="2000">
                <a:latin typeface="Times New Roman" pitchFamily="18" charset="0"/>
              </a:rPr>
              <a:t>       </a:t>
            </a:r>
            <a:r>
              <a:rPr lang="ar-SA" sz="1200">
                <a:latin typeface="Times New Roman" pitchFamily="18" charset="0"/>
              </a:rPr>
              <a:t>رقم القسم</a:t>
            </a:r>
            <a:r>
              <a:rPr lang="en-US" sz="1200">
                <a:latin typeface="Times New Roman" pitchFamily="18" charset="0"/>
              </a:rPr>
              <a:t> = </a:t>
            </a:r>
            <a:r>
              <a:rPr lang="ar-SA" sz="1200">
                <a:latin typeface="Times New Roman" pitchFamily="18" charset="0"/>
              </a:rPr>
              <a:t>رقم القسم </a:t>
            </a:r>
            <a:r>
              <a:rPr lang="en-US" sz="1200">
                <a:latin typeface="Times New Roman" pitchFamily="18" charset="0"/>
              </a:rPr>
              <a:t> </a:t>
            </a:r>
            <a:r>
              <a:rPr lang="en-US" sz="2000">
                <a:latin typeface="Calibri" pitchFamily="34" charset="0"/>
              </a:rPr>
              <a:t>E</a:t>
            </a:r>
            <a:endParaRPr lang="ar-SA" sz="2000">
              <a:latin typeface="Times New Roman" pitchFamily="18" charset="0"/>
            </a:endParaRPr>
          </a:p>
        </p:txBody>
      </p:sp>
      <p:pic>
        <p:nvPicPr>
          <p:cNvPr id="111818" name="Picture 2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13" y="4067175"/>
            <a:ext cx="3873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5" name="Text Box 258"/>
          <p:cNvSpPr txBox="1">
            <a:spLocks noChangeArrowheads="1"/>
          </p:cNvSpPr>
          <p:nvPr/>
        </p:nvSpPr>
        <p:spPr bwMode="auto">
          <a:xfrm>
            <a:off x="4592638" y="90488"/>
            <a:ext cx="865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ar-SA" sz="3200" b="1">
                <a:solidFill>
                  <a:srgbClr val="0033CC"/>
                </a:solidFill>
                <a:latin typeface="Traditional Arabic" pitchFamily="18" charset="-78"/>
                <a:cs typeface="Traditional Arabic" pitchFamily="18" charset="-78"/>
              </a:rPr>
              <a:t>أمثلة</a:t>
            </a:r>
            <a:endParaRPr lang="en-GB" sz="3200" b="1">
              <a:solidFill>
                <a:srgbClr val="0033CC"/>
              </a:solidFill>
              <a:latin typeface="Traditional Arabic" pitchFamily="18" charset="-78"/>
              <a:cs typeface="Traditional Arabic" pitchFamily="18" charset="-78"/>
            </a:endParaRPr>
          </a:p>
        </p:txBody>
      </p:sp>
      <p:graphicFrame>
        <p:nvGraphicFramePr>
          <p:cNvPr id="19" name="Table 18"/>
          <p:cNvGraphicFramePr>
            <a:graphicFrameLocks noGrp="1"/>
          </p:cNvGraphicFramePr>
          <p:nvPr/>
        </p:nvGraphicFramePr>
        <p:xfrm>
          <a:off x="5495925" y="1125538"/>
          <a:ext cx="3760788" cy="1141415"/>
        </p:xfrm>
        <a:graphic>
          <a:graphicData uri="http://schemas.openxmlformats.org/drawingml/2006/table">
            <a:tbl>
              <a:tblPr rtl="1" firstRow="1" firstCol="1" bandRow="1">
                <a:tableStyleId>{BC89EF96-8CEA-46FF-86C4-4CE0E7609802}</a:tableStyleId>
              </a:tblPr>
              <a:tblGrid>
                <a:gridCol w="762706"/>
                <a:gridCol w="1060560"/>
                <a:gridCol w="1252131"/>
                <a:gridCol w="685391"/>
              </a:tblGrid>
              <a:tr h="228282">
                <a:tc>
                  <a:txBody>
                    <a:bodyPr/>
                    <a:lstStyle/>
                    <a:p>
                      <a:pPr algn="ctr" rtl="1">
                        <a:lnSpc>
                          <a:spcPct val="107000"/>
                        </a:lnSpc>
                        <a:spcAft>
                          <a:spcPts val="0"/>
                        </a:spcAft>
                      </a:pPr>
                      <a:r>
                        <a:rPr lang="ar-SA" sz="1400" dirty="0">
                          <a:effectLst/>
                        </a:rPr>
                        <a:t>رقم القسم</a:t>
                      </a:r>
                      <a:endParaRPr lang="en-US" sz="1400" dirty="0">
                        <a:effectLst/>
                        <a:latin typeface="Calibri"/>
                        <a:ea typeface="Calibri"/>
                        <a:cs typeface="Arial"/>
                      </a:endParaRPr>
                    </a:p>
                  </a:txBody>
                  <a:tcPr marL="68566" marR="68566" marT="0" marB="0"/>
                </a:tc>
                <a:tc>
                  <a:txBody>
                    <a:bodyPr/>
                    <a:lstStyle/>
                    <a:p>
                      <a:pPr algn="ctr" rtl="1">
                        <a:lnSpc>
                          <a:spcPct val="107000"/>
                        </a:lnSpc>
                        <a:spcAft>
                          <a:spcPts val="0"/>
                        </a:spcAft>
                      </a:pPr>
                      <a:r>
                        <a:rPr lang="ar-SA" sz="1400">
                          <a:effectLst/>
                        </a:rPr>
                        <a:t>اسم القسم</a:t>
                      </a:r>
                      <a:endParaRPr lang="en-US" sz="1400">
                        <a:effectLst/>
                        <a:latin typeface="Calibri"/>
                        <a:ea typeface="Calibri"/>
                        <a:cs typeface="Arial"/>
                      </a:endParaRPr>
                    </a:p>
                  </a:txBody>
                  <a:tcPr marL="68566" marR="68566" marT="0" marB="0"/>
                </a:tc>
                <a:tc>
                  <a:txBody>
                    <a:bodyPr/>
                    <a:lstStyle/>
                    <a:p>
                      <a:pPr algn="ctr" rtl="1">
                        <a:lnSpc>
                          <a:spcPct val="107000"/>
                        </a:lnSpc>
                        <a:spcAft>
                          <a:spcPts val="0"/>
                        </a:spcAft>
                      </a:pPr>
                      <a:r>
                        <a:rPr lang="ar-SA" sz="1400">
                          <a:effectLst/>
                        </a:rPr>
                        <a:t>رقم الهاتف</a:t>
                      </a:r>
                      <a:endParaRPr lang="en-US" sz="1400">
                        <a:effectLst/>
                        <a:latin typeface="Calibri"/>
                        <a:ea typeface="Calibri"/>
                        <a:cs typeface="Arial"/>
                      </a:endParaRPr>
                    </a:p>
                  </a:txBody>
                  <a:tcPr marL="68566" marR="68566" marT="0" marB="0"/>
                </a:tc>
                <a:tc>
                  <a:txBody>
                    <a:bodyPr/>
                    <a:lstStyle/>
                    <a:p>
                      <a:pPr algn="ctr" rtl="1">
                        <a:lnSpc>
                          <a:spcPct val="107000"/>
                        </a:lnSpc>
                        <a:spcAft>
                          <a:spcPts val="0"/>
                        </a:spcAft>
                      </a:pPr>
                      <a:r>
                        <a:rPr lang="ar-SA" sz="1400">
                          <a:effectLst/>
                        </a:rPr>
                        <a:t>الحجرة</a:t>
                      </a:r>
                      <a:endParaRPr lang="en-US" sz="1400">
                        <a:effectLst/>
                        <a:latin typeface="Calibri"/>
                        <a:ea typeface="Calibri"/>
                        <a:cs typeface="Arial"/>
                      </a:endParaRPr>
                    </a:p>
                  </a:txBody>
                  <a:tcPr marL="68566" marR="68566" marT="0" marB="0"/>
                </a:tc>
              </a:tr>
              <a:tr h="228282">
                <a:tc>
                  <a:txBody>
                    <a:bodyPr/>
                    <a:lstStyle/>
                    <a:p>
                      <a:pPr algn="just" rtl="1">
                        <a:lnSpc>
                          <a:spcPct val="107000"/>
                        </a:lnSpc>
                        <a:spcAft>
                          <a:spcPts val="0"/>
                        </a:spcAft>
                      </a:pPr>
                      <a:r>
                        <a:rPr lang="ar-SA" sz="1400" b="0" dirty="0">
                          <a:effectLst/>
                        </a:rPr>
                        <a:t>1</a:t>
                      </a:r>
                      <a:endParaRPr lang="en-US" sz="1400" b="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الإدارة</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0219990000</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66" marR="68566" marT="0" marB="0"/>
                </a:tc>
              </a:tr>
              <a:tr h="228282">
                <a:tc>
                  <a:txBody>
                    <a:bodyPr/>
                    <a:lstStyle/>
                    <a:p>
                      <a:pPr algn="just" rtl="1">
                        <a:lnSpc>
                          <a:spcPct val="107000"/>
                        </a:lnSpc>
                        <a:spcAft>
                          <a:spcPts val="0"/>
                        </a:spcAft>
                      </a:pPr>
                      <a:r>
                        <a:rPr lang="ar-SA" sz="1400" b="0" dirty="0">
                          <a:effectLst/>
                        </a:rPr>
                        <a:t>2</a:t>
                      </a:r>
                      <a:endParaRPr lang="en-US" sz="1400" b="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المحاسبة</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0218880000</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66" marR="68566" marT="0" marB="0"/>
                </a:tc>
              </a:tr>
              <a:tr h="228282">
                <a:tc>
                  <a:txBody>
                    <a:bodyPr/>
                    <a:lstStyle/>
                    <a:p>
                      <a:pPr algn="just" rtl="1">
                        <a:lnSpc>
                          <a:spcPct val="107000"/>
                        </a:lnSpc>
                        <a:spcAft>
                          <a:spcPts val="0"/>
                        </a:spcAft>
                      </a:pPr>
                      <a:r>
                        <a:rPr lang="ar-SA" sz="1400" b="0" dirty="0">
                          <a:effectLst/>
                        </a:rPr>
                        <a:t>3</a:t>
                      </a:r>
                      <a:endParaRPr lang="en-US" sz="1400" b="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الحاسوب</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0217770000</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3</a:t>
                      </a:r>
                      <a:endParaRPr lang="en-US" sz="1400" dirty="0">
                        <a:effectLst/>
                        <a:latin typeface="Calibri"/>
                        <a:ea typeface="Calibri"/>
                        <a:cs typeface="Arial"/>
                      </a:endParaRPr>
                    </a:p>
                  </a:txBody>
                  <a:tcPr marL="68566" marR="68566" marT="0" marB="0"/>
                </a:tc>
              </a:tr>
              <a:tr h="228282">
                <a:tc>
                  <a:txBody>
                    <a:bodyPr/>
                    <a:lstStyle/>
                    <a:p>
                      <a:pPr algn="just" rtl="1">
                        <a:lnSpc>
                          <a:spcPct val="107000"/>
                        </a:lnSpc>
                        <a:spcAft>
                          <a:spcPts val="0"/>
                        </a:spcAft>
                      </a:pPr>
                      <a:r>
                        <a:rPr lang="ar-SA" sz="1400" b="0" dirty="0">
                          <a:effectLst/>
                        </a:rPr>
                        <a:t>4</a:t>
                      </a:r>
                      <a:endParaRPr lang="en-US" sz="1400" b="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البحث العلمي</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0216660000</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4</a:t>
                      </a:r>
                      <a:endParaRPr lang="en-US" sz="1400" dirty="0">
                        <a:effectLst/>
                        <a:latin typeface="Calibri"/>
                        <a:ea typeface="Calibri"/>
                        <a:cs typeface="Arial"/>
                      </a:endParaRPr>
                    </a:p>
                  </a:txBody>
                  <a:tcPr marL="68566" marR="68566" marT="0" marB="0"/>
                </a:tc>
              </a:tr>
            </a:tbl>
          </a:graphicData>
        </a:graphic>
      </p:graphicFrame>
      <p:graphicFrame>
        <p:nvGraphicFramePr>
          <p:cNvPr id="20" name="Table 19"/>
          <p:cNvGraphicFramePr>
            <a:graphicFrameLocks noGrp="1"/>
          </p:cNvGraphicFramePr>
          <p:nvPr/>
        </p:nvGraphicFramePr>
        <p:xfrm>
          <a:off x="1065213" y="1052513"/>
          <a:ext cx="3222625" cy="1141415"/>
        </p:xfrm>
        <a:graphic>
          <a:graphicData uri="http://schemas.openxmlformats.org/drawingml/2006/table">
            <a:tbl>
              <a:tblPr rtl="1" firstRow="1" firstCol="1" bandRow="1">
                <a:tableStyleId>{BC89EF96-8CEA-46FF-86C4-4CE0E7609802}</a:tableStyleId>
              </a:tblPr>
              <a:tblGrid>
                <a:gridCol w="924334"/>
                <a:gridCol w="806697"/>
                <a:gridCol w="752607"/>
                <a:gridCol w="738987"/>
              </a:tblGrid>
              <a:tr h="228282">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50" marR="68550" marT="0" marB="0"/>
                </a:tc>
                <a:tc>
                  <a:txBody>
                    <a:bodyPr/>
                    <a:lstStyle/>
                    <a:p>
                      <a:pPr algn="ctr" rtl="1">
                        <a:lnSpc>
                          <a:spcPct val="107000"/>
                        </a:lnSpc>
                        <a:spcAft>
                          <a:spcPts val="0"/>
                        </a:spcAft>
                      </a:pPr>
                      <a:r>
                        <a:rPr lang="ar-SA" sz="1400">
                          <a:effectLst/>
                        </a:rPr>
                        <a:t>الاسم الأول</a:t>
                      </a:r>
                      <a:endParaRPr lang="en-US" sz="1400">
                        <a:effectLst/>
                        <a:latin typeface="Calibri"/>
                        <a:ea typeface="Calibri"/>
                        <a:cs typeface="Arial"/>
                      </a:endParaRPr>
                    </a:p>
                  </a:txBody>
                  <a:tcPr marL="68550" marR="68550" marT="0" marB="0"/>
                </a:tc>
                <a:tc>
                  <a:txBody>
                    <a:bodyPr/>
                    <a:lstStyle/>
                    <a:p>
                      <a:pPr algn="ctr" rtl="1">
                        <a:lnSpc>
                          <a:spcPct val="107000"/>
                        </a:lnSpc>
                        <a:spcAft>
                          <a:spcPts val="0"/>
                        </a:spcAft>
                      </a:pPr>
                      <a:r>
                        <a:rPr lang="ar-SA" sz="1400">
                          <a:effectLst/>
                        </a:rPr>
                        <a:t>اللقب</a:t>
                      </a:r>
                      <a:endParaRPr lang="en-US" sz="1400">
                        <a:effectLst/>
                        <a:latin typeface="Calibri"/>
                        <a:ea typeface="Calibri"/>
                        <a:cs typeface="Arial"/>
                      </a:endParaRPr>
                    </a:p>
                  </a:txBody>
                  <a:tcPr marL="68550" marR="68550" marT="0" marB="0"/>
                </a:tc>
                <a:tc>
                  <a:txBody>
                    <a:bodyPr/>
                    <a:lstStyle/>
                    <a:p>
                      <a:pPr algn="ctr" rtl="1">
                        <a:lnSpc>
                          <a:spcPct val="107000"/>
                        </a:lnSpc>
                        <a:spcAft>
                          <a:spcPts val="0"/>
                        </a:spcAft>
                      </a:pPr>
                      <a:r>
                        <a:rPr lang="ar-SA" sz="1400" dirty="0">
                          <a:effectLst/>
                        </a:rPr>
                        <a:t>رقم القسم</a:t>
                      </a:r>
                      <a:endParaRPr lang="en-US" sz="1400" dirty="0">
                        <a:effectLst/>
                        <a:latin typeface="Calibri"/>
                        <a:ea typeface="Calibri"/>
                        <a:cs typeface="Arial"/>
                      </a:endParaRPr>
                    </a:p>
                  </a:txBody>
                  <a:tcPr marL="68550" marR="68550" marT="0" marB="0"/>
                </a:tc>
              </a:tr>
              <a:tr h="228282">
                <a:tc>
                  <a:txBody>
                    <a:bodyPr/>
                    <a:lstStyle/>
                    <a:p>
                      <a:pPr algn="just" rtl="1">
                        <a:lnSpc>
                          <a:spcPct val="107000"/>
                        </a:lnSpc>
                        <a:spcAft>
                          <a:spcPts val="0"/>
                        </a:spcAft>
                      </a:pPr>
                      <a:r>
                        <a:rPr lang="ar-SA" sz="1400" b="0" dirty="0">
                          <a:effectLst/>
                        </a:rPr>
                        <a:t>1000</a:t>
                      </a:r>
                      <a:endParaRPr lang="en-US" sz="1400" b="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كمال</a:t>
                      </a:r>
                      <a:endParaRPr lang="en-US" sz="140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مفتاح</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50" marR="68550" marT="0" marB="0"/>
                </a:tc>
              </a:tr>
              <a:tr h="228282">
                <a:tc>
                  <a:txBody>
                    <a:bodyPr/>
                    <a:lstStyle/>
                    <a:p>
                      <a:pPr algn="just" rtl="1">
                        <a:lnSpc>
                          <a:spcPct val="107000"/>
                        </a:lnSpc>
                        <a:spcAft>
                          <a:spcPts val="0"/>
                        </a:spcAft>
                      </a:pPr>
                      <a:r>
                        <a:rPr lang="ar-SA" sz="1400" b="0" dirty="0">
                          <a:effectLst/>
                        </a:rPr>
                        <a:t>2000</a:t>
                      </a:r>
                      <a:endParaRPr lang="en-US" sz="1400" b="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طارق</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موسى</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50" marR="68550" marT="0" marB="0"/>
                </a:tc>
              </a:tr>
              <a:tr h="228282">
                <a:tc>
                  <a:txBody>
                    <a:bodyPr/>
                    <a:lstStyle/>
                    <a:p>
                      <a:pPr algn="just" rtl="1">
                        <a:lnSpc>
                          <a:spcPct val="107000"/>
                        </a:lnSpc>
                        <a:spcAft>
                          <a:spcPts val="0"/>
                        </a:spcAft>
                      </a:pPr>
                      <a:r>
                        <a:rPr lang="ar-SA" sz="1400" b="0" dirty="0">
                          <a:effectLst/>
                        </a:rPr>
                        <a:t>4000</a:t>
                      </a:r>
                      <a:endParaRPr lang="en-US" sz="1400" b="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هيام</a:t>
                      </a:r>
                      <a:endParaRPr lang="en-US" sz="140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عبدالسلام</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50" marR="68550" marT="0" marB="0"/>
                </a:tc>
              </a:tr>
              <a:tr h="228282">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إلهام</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عيسى</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50" marR="68550" marT="0" marB="0"/>
                </a:tc>
              </a:tr>
            </a:tbl>
          </a:graphicData>
        </a:graphic>
      </p:graphicFrame>
      <p:sp>
        <p:nvSpPr>
          <p:cNvPr id="84040" name="Text Box 65"/>
          <p:cNvSpPr txBox="1">
            <a:spLocks noChangeArrowheads="1"/>
          </p:cNvSpPr>
          <p:nvPr/>
        </p:nvSpPr>
        <p:spPr bwMode="auto">
          <a:xfrm>
            <a:off x="1052513" y="620713"/>
            <a:ext cx="2652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rtl="1">
              <a:spcBef>
                <a:spcPct val="50000"/>
              </a:spcBef>
            </a:pPr>
            <a:r>
              <a:rPr lang="en-US" b="1"/>
              <a:t>Employee)</a:t>
            </a:r>
            <a:r>
              <a:rPr lang="ar-SA" b="1"/>
              <a:t> </a:t>
            </a:r>
            <a:r>
              <a:rPr lang="en-US" b="1"/>
              <a:t>E (for</a:t>
            </a:r>
          </a:p>
        </p:txBody>
      </p:sp>
      <p:sp>
        <p:nvSpPr>
          <p:cNvPr id="84041" name="Text Box 66"/>
          <p:cNvSpPr txBox="1">
            <a:spLocks noChangeArrowheads="1"/>
          </p:cNvSpPr>
          <p:nvPr/>
        </p:nvSpPr>
        <p:spPr bwMode="auto">
          <a:xfrm>
            <a:off x="5421313" y="692150"/>
            <a:ext cx="2887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en-US" b="1"/>
              <a:t>D (for Department)</a:t>
            </a:r>
          </a:p>
        </p:txBody>
      </p:sp>
      <p:graphicFrame>
        <p:nvGraphicFramePr>
          <p:cNvPr id="23" name="Table 22"/>
          <p:cNvGraphicFramePr>
            <a:graphicFrameLocks noGrp="1"/>
          </p:cNvGraphicFramePr>
          <p:nvPr/>
        </p:nvGraphicFramePr>
        <p:xfrm>
          <a:off x="415924" y="4748213"/>
          <a:ext cx="9145589" cy="1597981"/>
        </p:xfrm>
        <a:graphic>
          <a:graphicData uri="http://schemas.openxmlformats.org/drawingml/2006/table">
            <a:tbl>
              <a:tblPr rtl="1" firstRow="1" firstCol="1" bandRow="1">
                <a:tableStyleId>{BC89EF96-8CEA-46FF-86C4-4CE0E7609802}</a:tableStyleId>
              </a:tblPr>
              <a:tblGrid>
                <a:gridCol w="1383287"/>
                <a:gridCol w="1207240"/>
                <a:gridCol w="1126294"/>
                <a:gridCol w="1280325"/>
                <a:gridCol w="1032525"/>
                <a:gridCol w="1145004"/>
                <a:gridCol w="865004"/>
                <a:gridCol w="1105910"/>
              </a:tblGrid>
              <a:tr h="228146">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الاسم الأول</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اللقب</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en-US" sz="1400" dirty="0" smtClean="0">
                          <a:effectLst/>
                        </a:rPr>
                        <a:t>E</a:t>
                      </a:r>
                      <a:r>
                        <a:rPr lang="ar-SA" sz="1400" dirty="0" smtClean="0">
                          <a:effectLst/>
                        </a:rPr>
                        <a:t>.رقم </a:t>
                      </a:r>
                      <a:r>
                        <a:rPr lang="ar-SA" sz="1400" dirty="0">
                          <a:effectLst/>
                        </a:rPr>
                        <a:t>القسم</a:t>
                      </a:r>
                      <a:endParaRPr lang="en-US" sz="1400" dirty="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اسم القسم</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رقم الهاتف</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الحجرة</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en-US" sz="1400" dirty="0" smtClean="0">
                          <a:effectLst/>
                        </a:rPr>
                        <a:t>D</a:t>
                      </a:r>
                      <a:r>
                        <a:rPr lang="ar-SA" sz="1400" dirty="0" smtClean="0">
                          <a:effectLst/>
                        </a:rPr>
                        <a:t>.رقم </a:t>
                      </a:r>
                      <a:r>
                        <a:rPr lang="ar-SA" sz="1400" dirty="0">
                          <a:effectLst/>
                        </a:rPr>
                        <a:t>القسم</a:t>
                      </a:r>
                      <a:endParaRPr lang="en-US" sz="1400" dirty="0">
                        <a:effectLst/>
                        <a:latin typeface="Calibri"/>
                        <a:ea typeface="Calibri"/>
                        <a:cs typeface="Arial"/>
                      </a:endParaRPr>
                    </a:p>
                  </a:txBody>
                  <a:tcPr marL="68584" marR="68584" marT="0" marB="0"/>
                </a:tc>
              </a:tr>
              <a:tr h="228146">
                <a:tc>
                  <a:txBody>
                    <a:bodyPr/>
                    <a:lstStyle/>
                    <a:p>
                      <a:pPr algn="just" rtl="1">
                        <a:lnSpc>
                          <a:spcPct val="107000"/>
                        </a:lnSpc>
                        <a:spcAft>
                          <a:spcPts val="0"/>
                        </a:spcAft>
                      </a:pPr>
                      <a:r>
                        <a:rPr lang="ar-SA" sz="1400" b="0" dirty="0">
                          <a:effectLst/>
                        </a:rPr>
                        <a:t>1000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كمال</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مفتاح</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b="0" dirty="0">
                          <a:effectLst/>
                        </a:rPr>
                        <a:t>1</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الإدارة</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0219990000</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4" marR="68584" marT="0" marB="0"/>
                </a:tc>
              </a:tr>
              <a:tr h="228146">
                <a:tc>
                  <a:txBody>
                    <a:bodyPr/>
                    <a:lstStyle/>
                    <a:p>
                      <a:pPr algn="just" rtl="1">
                        <a:lnSpc>
                          <a:spcPct val="107000"/>
                        </a:lnSpc>
                        <a:spcAft>
                          <a:spcPts val="0"/>
                        </a:spcAft>
                      </a:pPr>
                      <a:r>
                        <a:rPr lang="ar-SA" sz="1400" b="0" dirty="0">
                          <a:effectLst/>
                        </a:rPr>
                        <a:t>2000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طارق</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موسى</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b="0" dirty="0">
                          <a:effectLst/>
                        </a:rPr>
                        <a:t>2</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المحاسبة</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0218880000</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4" marR="68584" marT="0" marB="0"/>
                </a:tc>
              </a:tr>
              <a:tr h="228146">
                <a:tc>
                  <a:txBody>
                    <a:bodyPr/>
                    <a:lstStyle/>
                    <a:p>
                      <a:pPr algn="ctr" rtl="1">
                        <a:lnSpc>
                          <a:spcPct val="107000"/>
                        </a:lnSpc>
                        <a:spcAft>
                          <a:spcPts val="0"/>
                        </a:spcAft>
                      </a:pPr>
                      <a:r>
                        <a:rPr lang="en-US" sz="1400" b="0" dirty="0" smtClean="0">
                          <a:solidFill>
                            <a:srgbClr val="FF0000"/>
                          </a:solidFill>
                          <a:effectLst/>
                          <a:latin typeface="Calibri"/>
                          <a:ea typeface="Calibri"/>
                          <a:cs typeface="Arial"/>
                        </a:rPr>
                        <a:t>Null</a:t>
                      </a:r>
                      <a:endParaRPr lang="en-US" sz="1400" b="0" dirty="0">
                        <a:solidFill>
                          <a:srgbClr val="FF0000"/>
                        </a:solidFill>
                        <a:effectLst/>
                        <a:latin typeface="Calibri"/>
                        <a:ea typeface="Calibri"/>
                        <a:cs typeface="Arial"/>
                      </a:endParaRPr>
                    </a:p>
                  </a:txBody>
                  <a:tcPr marL="68584" marR="68584" marT="0" marB="0"/>
                </a:tc>
                <a:tc>
                  <a:txBody>
                    <a:bodyPr/>
                    <a:lstStyle/>
                    <a:p>
                      <a:pPr algn="ctr" rtl="1">
                        <a:lnSpc>
                          <a:spcPct val="107000"/>
                        </a:lnSpc>
                        <a:spcAft>
                          <a:spcPts val="0"/>
                        </a:spcAft>
                      </a:pPr>
                      <a:r>
                        <a:rPr lang="en-US" sz="1400" dirty="0" smtClean="0">
                          <a:solidFill>
                            <a:srgbClr val="FF0000"/>
                          </a:solidFill>
                          <a:effectLst/>
                          <a:latin typeface="Calibri"/>
                          <a:ea typeface="Calibri"/>
                          <a:cs typeface="Arial"/>
                        </a:rPr>
                        <a:t>Null</a:t>
                      </a:r>
                      <a:endParaRPr lang="en-US" sz="1400" dirty="0">
                        <a:solidFill>
                          <a:srgbClr val="FF0000"/>
                        </a:solidFill>
                        <a:effectLst/>
                        <a:latin typeface="Calibri"/>
                        <a:ea typeface="Calibri"/>
                        <a:cs typeface="Arial"/>
                      </a:endParaRPr>
                    </a:p>
                  </a:txBody>
                  <a:tcPr marL="68584" marR="68584" marT="0" marB="0"/>
                </a:tc>
                <a:tc>
                  <a:txBody>
                    <a:bodyPr/>
                    <a:lstStyle/>
                    <a:p>
                      <a:pPr algn="ctr" rtl="1">
                        <a:lnSpc>
                          <a:spcPct val="107000"/>
                        </a:lnSpc>
                        <a:spcAft>
                          <a:spcPts val="0"/>
                        </a:spcAft>
                      </a:pPr>
                      <a:r>
                        <a:rPr lang="en-US" sz="1400" dirty="0" smtClean="0">
                          <a:solidFill>
                            <a:srgbClr val="FF0000"/>
                          </a:solidFill>
                          <a:effectLst/>
                          <a:latin typeface="Calibri"/>
                          <a:ea typeface="Calibri"/>
                          <a:cs typeface="Arial"/>
                        </a:rPr>
                        <a:t>Null</a:t>
                      </a:r>
                      <a:endParaRPr lang="en-US" sz="1400" dirty="0">
                        <a:solidFill>
                          <a:srgbClr val="FF0000"/>
                        </a:solidFill>
                        <a:effectLst/>
                        <a:latin typeface="Calibri"/>
                        <a:ea typeface="Calibri"/>
                        <a:cs typeface="Arial"/>
                      </a:endParaRPr>
                    </a:p>
                  </a:txBody>
                  <a:tcPr marL="68584" marR="68584" marT="0" marB="0"/>
                </a:tc>
                <a:tc>
                  <a:txBody>
                    <a:bodyPr/>
                    <a:lstStyle/>
                    <a:p>
                      <a:pPr algn="ctr" rtl="1">
                        <a:lnSpc>
                          <a:spcPct val="107000"/>
                        </a:lnSpc>
                        <a:spcAft>
                          <a:spcPts val="0"/>
                        </a:spcAft>
                      </a:pPr>
                      <a:r>
                        <a:rPr lang="en-US" sz="1400" b="0" dirty="0" smtClean="0">
                          <a:solidFill>
                            <a:srgbClr val="FF0000"/>
                          </a:solidFill>
                          <a:effectLst/>
                          <a:latin typeface="Calibri"/>
                          <a:ea typeface="Calibri"/>
                          <a:cs typeface="Arial"/>
                        </a:rPr>
                        <a:t>Null</a:t>
                      </a:r>
                      <a:endParaRPr lang="en-US" sz="1400" b="0" dirty="0">
                        <a:solidFill>
                          <a:srgbClr val="FF0000"/>
                        </a:solidFill>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الحاسوب</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0217770000</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3</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3</a:t>
                      </a:r>
                      <a:endParaRPr lang="en-US" sz="1400" dirty="0">
                        <a:effectLst/>
                        <a:latin typeface="Calibri"/>
                        <a:ea typeface="Calibri"/>
                        <a:cs typeface="Arial"/>
                      </a:endParaRPr>
                    </a:p>
                  </a:txBody>
                  <a:tcPr marL="68584" marR="68584" marT="0" marB="0"/>
                </a:tc>
              </a:tr>
              <a:tr h="228146">
                <a:tc>
                  <a:txBody>
                    <a:bodyPr/>
                    <a:lstStyle/>
                    <a:p>
                      <a:pPr algn="just" rtl="1">
                        <a:lnSpc>
                          <a:spcPct val="107000"/>
                        </a:lnSpc>
                        <a:spcAft>
                          <a:spcPts val="0"/>
                        </a:spcAft>
                      </a:pPr>
                      <a:r>
                        <a:rPr lang="ar-SA" sz="1400" b="0" dirty="0">
                          <a:effectLst/>
                        </a:rPr>
                        <a:t>4000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هيام</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عبدالسلام</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b="0" dirty="0">
                          <a:effectLst/>
                        </a:rPr>
                        <a:t>2</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المحاسبة</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0218880000</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4" marR="68584" marT="0" marB="0"/>
                </a:tc>
              </a:tr>
              <a:tr h="228146">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إلهام</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عيسى</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b="0" dirty="0">
                          <a:effectLst/>
                        </a:rPr>
                        <a:t>1</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الإدارة</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0219990000</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4" marR="68584" marT="0" marB="0"/>
                </a:tc>
              </a:tr>
              <a:tr h="228146">
                <a:tc>
                  <a:txBody>
                    <a:bodyPr/>
                    <a:lstStyle/>
                    <a:p>
                      <a:pPr algn="ctr" rtl="1">
                        <a:lnSpc>
                          <a:spcPct val="107000"/>
                        </a:lnSpc>
                        <a:spcAft>
                          <a:spcPts val="0"/>
                        </a:spcAft>
                      </a:pPr>
                      <a:r>
                        <a:rPr lang="en-US" sz="1400" b="0" dirty="0" smtClean="0">
                          <a:solidFill>
                            <a:srgbClr val="FF0000"/>
                          </a:solidFill>
                          <a:effectLst/>
                          <a:latin typeface="Calibri"/>
                          <a:ea typeface="Calibri"/>
                          <a:cs typeface="Arial"/>
                        </a:rPr>
                        <a:t>Null</a:t>
                      </a:r>
                      <a:endParaRPr lang="en-US" sz="1400" b="0" dirty="0">
                        <a:solidFill>
                          <a:srgbClr val="FF0000"/>
                        </a:solidFill>
                        <a:effectLst/>
                        <a:latin typeface="Calibri"/>
                        <a:ea typeface="Calibri"/>
                        <a:cs typeface="Arial"/>
                      </a:endParaRPr>
                    </a:p>
                  </a:txBody>
                  <a:tcPr marL="68584" marR="68584" marT="0" marB="0"/>
                </a:tc>
                <a:tc>
                  <a:txBody>
                    <a:bodyPr/>
                    <a:lstStyle/>
                    <a:p>
                      <a:pPr algn="ctr" rtl="1">
                        <a:lnSpc>
                          <a:spcPct val="107000"/>
                        </a:lnSpc>
                        <a:spcAft>
                          <a:spcPts val="0"/>
                        </a:spcAft>
                      </a:pPr>
                      <a:r>
                        <a:rPr lang="en-US" sz="1400" dirty="0" smtClean="0">
                          <a:solidFill>
                            <a:srgbClr val="FF0000"/>
                          </a:solidFill>
                          <a:effectLst/>
                          <a:latin typeface="Calibri"/>
                          <a:ea typeface="Calibri"/>
                          <a:cs typeface="Arial"/>
                        </a:rPr>
                        <a:t>Null</a:t>
                      </a:r>
                      <a:endParaRPr lang="en-US" sz="1400" dirty="0">
                        <a:solidFill>
                          <a:srgbClr val="FF0000"/>
                        </a:solidFill>
                        <a:effectLst/>
                        <a:latin typeface="Calibri"/>
                        <a:ea typeface="Calibri"/>
                        <a:cs typeface="Arial"/>
                      </a:endParaRPr>
                    </a:p>
                  </a:txBody>
                  <a:tcPr marL="68584" marR="68584" marT="0" marB="0"/>
                </a:tc>
                <a:tc>
                  <a:txBody>
                    <a:bodyPr/>
                    <a:lstStyle/>
                    <a:p>
                      <a:pPr algn="ctr" rtl="1">
                        <a:lnSpc>
                          <a:spcPct val="107000"/>
                        </a:lnSpc>
                        <a:spcAft>
                          <a:spcPts val="0"/>
                        </a:spcAft>
                      </a:pPr>
                      <a:r>
                        <a:rPr lang="en-US" sz="1400" dirty="0" smtClean="0">
                          <a:solidFill>
                            <a:srgbClr val="FF0000"/>
                          </a:solidFill>
                          <a:effectLst/>
                          <a:latin typeface="Calibri"/>
                          <a:ea typeface="Calibri"/>
                          <a:cs typeface="Arial"/>
                        </a:rPr>
                        <a:t>Null</a:t>
                      </a:r>
                      <a:endParaRPr lang="en-US" sz="1400" dirty="0">
                        <a:solidFill>
                          <a:srgbClr val="FF0000"/>
                        </a:solidFill>
                        <a:effectLst/>
                        <a:latin typeface="Calibri"/>
                        <a:ea typeface="Calibri"/>
                        <a:cs typeface="Arial"/>
                      </a:endParaRPr>
                    </a:p>
                  </a:txBody>
                  <a:tcPr marL="68584" marR="68584" marT="0" marB="0"/>
                </a:tc>
                <a:tc>
                  <a:txBody>
                    <a:bodyPr/>
                    <a:lstStyle/>
                    <a:p>
                      <a:pPr algn="ctr" rtl="1">
                        <a:lnSpc>
                          <a:spcPct val="107000"/>
                        </a:lnSpc>
                        <a:spcAft>
                          <a:spcPts val="0"/>
                        </a:spcAft>
                      </a:pPr>
                      <a:r>
                        <a:rPr lang="en-US" sz="1400" b="0" dirty="0" smtClean="0">
                          <a:solidFill>
                            <a:srgbClr val="FF0000"/>
                          </a:solidFill>
                          <a:effectLst/>
                          <a:latin typeface="Calibri"/>
                          <a:ea typeface="Calibri"/>
                          <a:cs typeface="Arial"/>
                        </a:rPr>
                        <a:t>Null</a:t>
                      </a:r>
                      <a:endParaRPr lang="en-US" sz="1400" b="0" dirty="0">
                        <a:solidFill>
                          <a:srgbClr val="FF0000"/>
                        </a:solidFill>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البحث العلمي</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0216660000</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4</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4</a:t>
                      </a:r>
                      <a:endParaRPr lang="en-US" sz="1400" dirty="0">
                        <a:effectLst/>
                        <a:latin typeface="Calibri"/>
                        <a:ea typeface="Calibri"/>
                        <a:cs typeface="Arial"/>
                      </a:endParaRPr>
                    </a:p>
                  </a:txBody>
                  <a:tcPr marL="68584" marR="68584" marT="0" marB="0"/>
                </a:tc>
              </a:tr>
            </a:tbl>
          </a:graphicData>
        </a:graphic>
      </p:graphicFrame>
      <p:pic>
        <p:nvPicPr>
          <p:cNvPr id="84117" name="~PP23361.WAV">
            <a:hlinkClick r:id="" action="ppaction://media"/>
          </p:cNvPr>
          <p:cNvPicPr>
            <a:picLocks noRot="1" noChangeAspect="1" noChangeArrowheads="1"/>
          </p:cNvPicPr>
          <p:nvPr>
            <a:wavAudioFile r:embed="rId1" name="~PP216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41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4117"/>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ChangeArrowheads="1"/>
          </p:cNvSpPr>
          <p:nvPr/>
        </p:nvSpPr>
        <p:spPr bwMode="auto">
          <a:xfrm>
            <a:off x="9647238" y="338138"/>
            <a:ext cx="184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457200" indent="-457200" algn="r" eaLnBrk="0" hangingPunct="0"/>
            <a:endParaRPr lang="en-US" sz="2400">
              <a:latin typeface="Times New Roman" pitchFamily="18" charset="0"/>
            </a:endParaRPr>
          </a:p>
        </p:txBody>
      </p:sp>
      <p:sp>
        <p:nvSpPr>
          <p:cNvPr id="84994" name="Text Box 24"/>
          <p:cNvSpPr txBox="1">
            <a:spLocks noChangeArrowheads="1"/>
          </p:cNvSpPr>
          <p:nvPr/>
        </p:nvSpPr>
        <p:spPr bwMode="auto">
          <a:xfrm>
            <a:off x="819150" y="1149350"/>
            <a:ext cx="1716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endParaRPr lang="en-US"/>
          </a:p>
        </p:txBody>
      </p:sp>
      <p:sp>
        <p:nvSpPr>
          <p:cNvPr id="84995" name="Text Box 64"/>
          <p:cNvSpPr txBox="1">
            <a:spLocks noChangeArrowheads="1"/>
          </p:cNvSpPr>
          <p:nvPr/>
        </p:nvSpPr>
        <p:spPr bwMode="auto">
          <a:xfrm>
            <a:off x="4953000" y="333375"/>
            <a:ext cx="2965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endParaRPr lang="en-US"/>
          </a:p>
        </p:txBody>
      </p:sp>
      <p:sp>
        <p:nvSpPr>
          <p:cNvPr id="84996" name="Text Box 103"/>
          <p:cNvSpPr txBox="1">
            <a:spLocks noChangeArrowheads="1"/>
          </p:cNvSpPr>
          <p:nvPr/>
        </p:nvSpPr>
        <p:spPr bwMode="auto">
          <a:xfrm>
            <a:off x="4568825" y="3213100"/>
            <a:ext cx="5059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marL="457200" indent="-457200">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spcBef>
                <a:spcPct val="50000"/>
              </a:spcBef>
            </a:pPr>
            <a:r>
              <a:rPr lang="ar-SA" sz="2000" b="1">
                <a:solidFill>
                  <a:srgbClr val="0033CC"/>
                </a:solidFill>
              </a:rPr>
              <a:t>بناءً على الجدولين في الأعلى أوجد ناتج العملية الآتية:</a:t>
            </a:r>
            <a:endParaRPr lang="en-GB" sz="2000" b="1">
              <a:solidFill>
                <a:srgbClr val="0033CC"/>
              </a:solidFill>
            </a:endParaRPr>
          </a:p>
        </p:txBody>
      </p:sp>
      <p:sp>
        <p:nvSpPr>
          <p:cNvPr id="111771" name="Rectangle 155"/>
          <p:cNvSpPr>
            <a:spLocks noChangeArrowheads="1"/>
          </p:cNvSpPr>
          <p:nvPr/>
        </p:nvSpPr>
        <p:spPr bwMode="auto">
          <a:xfrm>
            <a:off x="3211513" y="3616325"/>
            <a:ext cx="44053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457200" indent="-457200" rtl="1" eaLnBrk="0" hangingPunct="0">
              <a:tabLst>
                <a:tab pos="457200" algn="l"/>
              </a:tabLst>
            </a:pPr>
            <a:r>
              <a:rPr lang="ar-SA" sz="2400" b="1">
                <a:latin typeface="Times New Roman" pitchFamily="18" charset="0"/>
                <a:cs typeface="Times New Roman" pitchFamily="18" charset="0"/>
              </a:rPr>
              <a:t>     :</a:t>
            </a:r>
            <a:r>
              <a:rPr lang="en-US" sz="2000" b="1">
                <a:latin typeface="Times New Roman" pitchFamily="18" charset="0"/>
                <a:cs typeface="Times New Roman" pitchFamily="18" charset="0"/>
              </a:rPr>
              <a:t>Right outer </a:t>
            </a:r>
            <a:r>
              <a:rPr lang="en-US" sz="2000" b="1">
                <a:latin typeface="Times New Roman" pitchFamily="18" charset="0"/>
              </a:rPr>
              <a:t>Join </a:t>
            </a:r>
          </a:p>
          <a:p>
            <a:pPr marL="457200" indent="-457200" eaLnBrk="0" hangingPunct="0">
              <a:tabLst>
                <a:tab pos="457200" algn="l"/>
              </a:tabLst>
            </a:pPr>
            <a:r>
              <a:rPr lang="en-US" sz="2000">
                <a:latin typeface="Calibri" pitchFamily="34" charset="0"/>
              </a:rPr>
              <a:t>  D</a:t>
            </a:r>
            <a:r>
              <a:rPr lang="en-US" sz="2000">
                <a:latin typeface="Times New Roman" pitchFamily="18" charset="0"/>
              </a:rPr>
              <a:t>         </a:t>
            </a:r>
            <a:r>
              <a:rPr lang="ar-SA" sz="1200">
                <a:latin typeface="Times New Roman" pitchFamily="18" charset="0"/>
              </a:rPr>
              <a:t>رقم القسم</a:t>
            </a:r>
            <a:r>
              <a:rPr lang="en-US" sz="1200">
                <a:latin typeface="Times New Roman" pitchFamily="18" charset="0"/>
              </a:rPr>
              <a:t> = </a:t>
            </a:r>
            <a:r>
              <a:rPr lang="ar-SA" sz="1200">
                <a:latin typeface="Times New Roman" pitchFamily="18" charset="0"/>
              </a:rPr>
              <a:t>رقم القسم </a:t>
            </a:r>
            <a:r>
              <a:rPr lang="en-US" sz="1200">
                <a:latin typeface="Times New Roman" pitchFamily="18" charset="0"/>
              </a:rPr>
              <a:t> </a:t>
            </a:r>
            <a:r>
              <a:rPr lang="en-US" sz="2000">
                <a:latin typeface="Calibri" pitchFamily="34" charset="0"/>
              </a:rPr>
              <a:t>E</a:t>
            </a:r>
            <a:endParaRPr lang="ar-SA" sz="2000">
              <a:latin typeface="Times New Roman" pitchFamily="18" charset="0"/>
            </a:endParaRPr>
          </a:p>
        </p:txBody>
      </p:sp>
      <p:sp>
        <p:nvSpPr>
          <p:cNvPr id="84998" name="Text Box 258"/>
          <p:cNvSpPr txBox="1">
            <a:spLocks noChangeArrowheads="1"/>
          </p:cNvSpPr>
          <p:nvPr/>
        </p:nvSpPr>
        <p:spPr bwMode="auto">
          <a:xfrm>
            <a:off x="4592638" y="90488"/>
            <a:ext cx="865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ar-SA" sz="3200" b="1">
                <a:solidFill>
                  <a:srgbClr val="0033CC"/>
                </a:solidFill>
                <a:latin typeface="Traditional Arabic" pitchFamily="18" charset="-78"/>
                <a:cs typeface="Traditional Arabic" pitchFamily="18" charset="-78"/>
              </a:rPr>
              <a:t>أمثلة</a:t>
            </a:r>
            <a:endParaRPr lang="en-GB" sz="3200" b="1">
              <a:solidFill>
                <a:srgbClr val="0033CC"/>
              </a:solidFill>
              <a:latin typeface="Traditional Arabic" pitchFamily="18" charset="-78"/>
              <a:cs typeface="Traditional Arabic" pitchFamily="18" charset="-78"/>
            </a:endParaRPr>
          </a:p>
        </p:txBody>
      </p:sp>
      <p:graphicFrame>
        <p:nvGraphicFramePr>
          <p:cNvPr id="19" name="Table 18"/>
          <p:cNvGraphicFramePr>
            <a:graphicFrameLocks noGrp="1"/>
          </p:cNvGraphicFramePr>
          <p:nvPr/>
        </p:nvGraphicFramePr>
        <p:xfrm>
          <a:off x="5495925" y="1125538"/>
          <a:ext cx="3760788" cy="1141415"/>
        </p:xfrm>
        <a:graphic>
          <a:graphicData uri="http://schemas.openxmlformats.org/drawingml/2006/table">
            <a:tbl>
              <a:tblPr rtl="1" firstRow="1" firstCol="1" bandRow="1">
                <a:tableStyleId>{BC89EF96-8CEA-46FF-86C4-4CE0E7609802}</a:tableStyleId>
              </a:tblPr>
              <a:tblGrid>
                <a:gridCol w="762706"/>
                <a:gridCol w="1060560"/>
                <a:gridCol w="1252131"/>
                <a:gridCol w="685391"/>
              </a:tblGrid>
              <a:tr h="228282">
                <a:tc>
                  <a:txBody>
                    <a:bodyPr/>
                    <a:lstStyle/>
                    <a:p>
                      <a:pPr algn="ctr" rtl="1">
                        <a:lnSpc>
                          <a:spcPct val="107000"/>
                        </a:lnSpc>
                        <a:spcAft>
                          <a:spcPts val="0"/>
                        </a:spcAft>
                      </a:pPr>
                      <a:r>
                        <a:rPr lang="ar-SA" sz="1400" dirty="0">
                          <a:effectLst/>
                        </a:rPr>
                        <a:t>رقم القسم</a:t>
                      </a:r>
                      <a:endParaRPr lang="en-US" sz="1400" dirty="0">
                        <a:effectLst/>
                        <a:latin typeface="Calibri"/>
                        <a:ea typeface="Calibri"/>
                        <a:cs typeface="Arial"/>
                      </a:endParaRPr>
                    </a:p>
                  </a:txBody>
                  <a:tcPr marL="68566" marR="68566" marT="0" marB="0"/>
                </a:tc>
                <a:tc>
                  <a:txBody>
                    <a:bodyPr/>
                    <a:lstStyle/>
                    <a:p>
                      <a:pPr algn="ctr" rtl="1">
                        <a:lnSpc>
                          <a:spcPct val="107000"/>
                        </a:lnSpc>
                        <a:spcAft>
                          <a:spcPts val="0"/>
                        </a:spcAft>
                      </a:pPr>
                      <a:r>
                        <a:rPr lang="ar-SA" sz="1400">
                          <a:effectLst/>
                        </a:rPr>
                        <a:t>اسم القسم</a:t>
                      </a:r>
                      <a:endParaRPr lang="en-US" sz="1400">
                        <a:effectLst/>
                        <a:latin typeface="Calibri"/>
                        <a:ea typeface="Calibri"/>
                        <a:cs typeface="Arial"/>
                      </a:endParaRPr>
                    </a:p>
                  </a:txBody>
                  <a:tcPr marL="68566" marR="68566" marT="0" marB="0"/>
                </a:tc>
                <a:tc>
                  <a:txBody>
                    <a:bodyPr/>
                    <a:lstStyle/>
                    <a:p>
                      <a:pPr algn="ctr" rtl="1">
                        <a:lnSpc>
                          <a:spcPct val="107000"/>
                        </a:lnSpc>
                        <a:spcAft>
                          <a:spcPts val="0"/>
                        </a:spcAft>
                      </a:pPr>
                      <a:r>
                        <a:rPr lang="ar-SA" sz="1400">
                          <a:effectLst/>
                        </a:rPr>
                        <a:t>رقم الهاتف</a:t>
                      </a:r>
                      <a:endParaRPr lang="en-US" sz="1400">
                        <a:effectLst/>
                        <a:latin typeface="Calibri"/>
                        <a:ea typeface="Calibri"/>
                        <a:cs typeface="Arial"/>
                      </a:endParaRPr>
                    </a:p>
                  </a:txBody>
                  <a:tcPr marL="68566" marR="68566" marT="0" marB="0"/>
                </a:tc>
                <a:tc>
                  <a:txBody>
                    <a:bodyPr/>
                    <a:lstStyle/>
                    <a:p>
                      <a:pPr algn="ctr" rtl="1">
                        <a:lnSpc>
                          <a:spcPct val="107000"/>
                        </a:lnSpc>
                        <a:spcAft>
                          <a:spcPts val="0"/>
                        </a:spcAft>
                      </a:pPr>
                      <a:r>
                        <a:rPr lang="ar-SA" sz="1400">
                          <a:effectLst/>
                        </a:rPr>
                        <a:t>الحجرة</a:t>
                      </a:r>
                      <a:endParaRPr lang="en-US" sz="1400">
                        <a:effectLst/>
                        <a:latin typeface="Calibri"/>
                        <a:ea typeface="Calibri"/>
                        <a:cs typeface="Arial"/>
                      </a:endParaRPr>
                    </a:p>
                  </a:txBody>
                  <a:tcPr marL="68566" marR="68566" marT="0" marB="0"/>
                </a:tc>
              </a:tr>
              <a:tr h="228282">
                <a:tc>
                  <a:txBody>
                    <a:bodyPr/>
                    <a:lstStyle/>
                    <a:p>
                      <a:pPr algn="just" rtl="1">
                        <a:lnSpc>
                          <a:spcPct val="107000"/>
                        </a:lnSpc>
                        <a:spcAft>
                          <a:spcPts val="0"/>
                        </a:spcAft>
                      </a:pPr>
                      <a:r>
                        <a:rPr lang="ar-SA" sz="1400" b="0" dirty="0">
                          <a:effectLst/>
                        </a:rPr>
                        <a:t>1</a:t>
                      </a:r>
                      <a:endParaRPr lang="en-US" sz="1400" b="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الإدارة</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0219990000</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66" marR="68566" marT="0" marB="0"/>
                </a:tc>
              </a:tr>
              <a:tr h="228282">
                <a:tc>
                  <a:txBody>
                    <a:bodyPr/>
                    <a:lstStyle/>
                    <a:p>
                      <a:pPr algn="just" rtl="1">
                        <a:lnSpc>
                          <a:spcPct val="107000"/>
                        </a:lnSpc>
                        <a:spcAft>
                          <a:spcPts val="0"/>
                        </a:spcAft>
                      </a:pPr>
                      <a:r>
                        <a:rPr lang="ar-SA" sz="1400" b="0" dirty="0">
                          <a:effectLst/>
                        </a:rPr>
                        <a:t>2</a:t>
                      </a:r>
                      <a:endParaRPr lang="en-US" sz="1400" b="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المحاسبة</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0218880000</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66" marR="68566" marT="0" marB="0"/>
                </a:tc>
              </a:tr>
              <a:tr h="228282">
                <a:tc>
                  <a:txBody>
                    <a:bodyPr/>
                    <a:lstStyle/>
                    <a:p>
                      <a:pPr algn="just" rtl="1">
                        <a:lnSpc>
                          <a:spcPct val="107000"/>
                        </a:lnSpc>
                        <a:spcAft>
                          <a:spcPts val="0"/>
                        </a:spcAft>
                      </a:pPr>
                      <a:r>
                        <a:rPr lang="ar-SA" sz="1400" b="0" dirty="0">
                          <a:effectLst/>
                        </a:rPr>
                        <a:t>3</a:t>
                      </a:r>
                      <a:endParaRPr lang="en-US" sz="1400" b="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الحاسوب</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0217770000</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3</a:t>
                      </a:r>
                      <a:endParaRPr lang="en-US" sz="1400" dirty="0">
                        <a:effectLst/>
                        <a:latin typeface="Calibri"/>
                        <a:ea typeface="Calibri"/>
                        <a:cs typeface="Arial"/>
                      </a:endParaRPr>
                    </a:p>
                  </a:txBody>
                  <a:tcPr marL="68566" marR="68566" marT="0" marB="0"/>
                </a:tc>
              </a:tr>
              <a:tr h="228282">
                <a:tc>
                  <a:txBody>
                    <a:bodyPr/>
                    <a:lstStyle/>
                    <a:p>
                      <a:pPr algn="just" rtl="1">
                        <a:lnSpc>
                          <a:spcPct val="107000"/>
                        </a:lnSpc>
                        <a:spcAft>
                          <a:spcPts val="0"/>
                        </a:spcAft>
                      </a:pPr>
                      <a:r>
                        <a:rPr lang="ar-SA" sz="1400" b="0" dirty="0">
                          <a:effectLst/>
                        </a:rPr>
                        <a:t>4</a:t>
                      </a:r>
                      <a:endParaRPr lang="en-US" sz="1400" b="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البحث العلمي</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0216660000</a:t>
                      </a:r>
                      <a:endParaRPr lang="en-US" sz="1400" dirty="0">
                        <a:effectLst/>
                        <a:latin typeface="Calibri"/>
                        <a:ea typeface="Calibri"/>
                        <a:cs typeface="Arial"/>
                      </a:endParaRPr>
                    </a:p>
                  </a:txBody>
                  <a:tcPr marL="68566" marR="68566" marT="0" marB="0"/>
                </a:tc>
                <a:tc>
                  <a:txBody>
                    <a:bodyPr/>
                    <a:lstStyle/>
                    <a:p>
                      <a:pPr algn="just" rtl="1">
                        <a:lnSpc>
                          <a:spcPct val="107000"/>
                        </a:lnSpc>
                        <a:spcAft>
                          <a:spcPts val="0"/>
                        </a:spcAft>
                      </a:pPr>
                      <a:r>
                        <a:rPr lang="ar-SA" sz="1400" dirty="0">
                          <a:effectLst/>
                        </a:rPr>
                        <a:t>4</a:t>
                      </a:r>
                      <a:endParaRPr lang="en-US" sz="1400" dirty="0">
                        <a:effectLst/>
                        <a:latin typeface="Calibri"/>
                        <a:ea typeface="Calibri"/>
                        <a:cs typeface="Arial"/>
                      </a:endParaRPr>
                    </a:p>
                  </a:txBody>
                  <a:tcPr marL="68566" marR="68566" marT="0" marB="0"/>
                </a:tc>
              </a:tr>
            </a:tbl>
          </a:graphicData>
        </a:graphic>
      </p:graphicFrame>
      <p:graphicFrame>
        <p:nvGraphicFramePr>
          <p:cNvPr id="20" name="Table 19"/>
          <p:cNvGraphicFramePr>
            <a:graphicFrameLocks noGrp="1"/>
          </p:cNvGraphicFramePr>
          <p:nvPr/>
        </p:nvGraphicFramePr>
        <p:xfrm>
          <a:off x="1065213" y="1052513"/>
          <a:ext cx="3222625" cy="1141415"/>
        </p:xfrm>
        <a:graphic>
          <a:graphicData uri="http://schemas.openxmlformats.org/drawingml/2006/table">
            <a:tbl>
              <a:tblPr rtl="1" firstRow="1" firstCol="1" bandRow="1">
                <a:tableStyleId>{BC89EF96-8CEA-46FF-86C4-4CE0E7609802}</a:tableStyleId>
              </a:tblPr>
              <a:tblGrid>
                <a:gridCol w="924334"/>
                <a:gridCol w="806697"/>
                <a:gridCol w="752607"/>
                <a:gridCol w="738987"/>
              </a:tblGrid>
              <a:tr h="228282">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50" marR="68550" marT="0" marB="0"/>
                </a:tc>
                <a:tc>
                  <a:txBody>
                    <a:bodyPr/>
                    <a:lstStyle/>
                    <a:p>
                      <a:pPr algn="ctr" rtl="1">
                        <a:lnSpc>
                          <a:spcPct val="107000"/>
                        </a:lnSpc>
                        <a:spcAft>
                          <a:spcPts val="0"/>
                        </a:spcAft>
                      </a:pPr>
                      <a:r>
                        <a:rPr lang="ar-SA" sz="1400">
                          <a:effectLst/>
                        </a:rPr>
                        <a:t>الاسم الأول</a:t>
                      </a:r>
                      <a:endParaRPr lang="en-US" sz="1400">
                        <a:effectLst/>
                        <a:latin typeface="Calibri"/>
                        <a:ea typeface="Calibri"/>
                        <a:cs typeface="Arial"/>
                      </a:endParaRPr>
                    </a:p>
                  </a:txBody>
                  <a:tcPr marL="68550" marR="68550" marT="0" marB="0"/>
                </a:tc>
                <a:tc>
                  <a:txBody>
                    <a:bodyPr/>
                    <a:lstStyle/>
                    <a:p>
                      <a:pPr algn="ctr" rtl="1">
                        <a:lnSpc>
                          <a:spcPct val="107000"/>
                        </a:lnSpc>
                        <a:spcAft>
                          <a:spcPts val="0"/>
                        </a:spcAft>
                      </a:pPr>
                      <a:r>
                        <a:rPr lang="ar-SA" sz="1400">
                          <a:effectLst/>
                        </a:rPr>
                        <a:t>اللقب</a:t>
                      </a:r>
                      <a:endParaRPr lang="en-US" sz="1400">
                        <a:effectLst/>
                        <a:latin typeface="Calibri"/>
                        <a:ea typeface="Calibri"/>
                        <a:cs typeface="Arial"/>
                      </a:endParaRPr>
                    </a:p>
                  </a:txBody>
                  <a:tcPr marL="68550" marR="68550" marT="0" marB="0"/>
                </a:tc>
                <a:tc>
                  <a:txBody>
                    <a:bodyPr/>
                    <a:lstStyle/>
                    <a:p>
                      <a:pPr algn="ctr" rtl="1">
                        <a:lnSpc>
                          <a:spcPct val="107000"/>
                        </a:lnSpc>
                        <a:spcAft>
                          <a:spcPts val="0"/>
                        </a:spcAft>
                      </a:pPr>
                      <a:r>
                        <a:rPr lang="ar-SA" sz="1400" dirty="0">
                          <a:effectLst/>
                        </a:rPr>
                        <a:t>رقم القسم</a:t>
                      </a:r>
                      <a:endParaRPr lang="en-US" sz="1400" dirty="0">
                        <a:effectLst/>
                        <a:latin typeface="Calibri"/>
                        <a:ea typeface="Calibri"/>
                        <a:cs typeface="Arial"/>
                      </a:endParaRPr>
                    </a:p>
                  </a:txBody>
                  <a:tcPr marL="68550" marR="68550" marT="0" marB="0"/>
                </a:tc>
              </a:tr>
              <a:tr h="228282">
                <a:tc>
                  <a:txBody>
                    <a:bodyPr/>
                    <a:lstStyle/>
                    <a:p>
                      <a:pPr algn="just" rtl="1">
                        <a:lnSpc>
                          <a:spcPct val="107000"/>
                        </a:lnSpc>
                        <a:spcAft>
                          <a:spcPts val="0"/>
                        </a:spcAft>
                      </a:pPr>
                      <a:r>
                        <a:rPr lang="ar-SA" sz="1400" b="0" dirty="0">
                          <a:effectLst/>
                        </a:rPr>
                        <a:t>1000</a:t>
                      </a:r>
                      <a:endParaRPr lang="en-US" sz="1400" b="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كمال</a:t>
                      </a:r>
                      <a:endParaRPr lang="en-US" sz="140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مفتاح</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50" marR="68550" marT="0" marB="0"/>
                </a:tc>
              </a:tr>
              <a:tr h="228282">
                <a:tc>
                  <a:txBody>
                    <a:bodyPr/>
                    <a:lstStyle/>
                    <a:p>
                      <a:pPr algn="just" rtl="1">
                        <a:lnSpc>
                          <a:spcPct val="107000"/>
                        </a:lnSpc>
                        <a:spcAft>
                          <a:spcPts val="0"/>
                        </a:spcAft>
                      </a:pPr>
                      <a:r>
                        <a:rPr lang="ar-SA" sz="1400" b="0" dirty="0">
                          <a:effectLst/>
                        </a:rPr>
                        <a:t>2000</a:t>
                      </a:r>
                      <a:endParaRPr lang="en-US" sz="1400" b="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طارق</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موسى</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50" marR="68550" marT="0" marB="0"/>
                </a:tc>
              </a:tr>
              <a:tr h="228282">
                <a:tc>
                  <a:txBody>
                    <a:bodyPr/>
                    <a:lstStyle/>
                    <a:p>
                      <a:pPr algn="just" rtl="1">
                        <a:lnSpc>
                          <a:spcPct val="107000"/>
                        </a:lnSpc>
                        <a:spcAft>
                          <a:spcPts val="0"/>
                        </a:spcAft>
                      </a:pPr>
                      <a:r>
                        <a:rPr lang="ar-SA" sz="1400" b="0" dirty="0">
                          <a:effectLst/>
                        </a:rPr>
                        <a:t>4000</a:t>
                      </a:r>
                      <a:endParaRPr lang="en-US" sz="1400" b="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هيام</a:t>
                      </a:r>
                      <a:endParaRPr lang="en-US" sz="140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عبدالسلام</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50" marR="68550" marT="0" marB="0"/>
                </a:tc>
              </a:tr>
              <a:tr h="228282">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إلهام</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a:effectLst/>
                        </a:rPr>
                        <a:t>عيسى</a:t>
                      </a:r>
                      <a:endParaRPr lang="en-US" sz="1400">
                        <a:effectLst/>
                        <a:latin typeface="Calibri"/>
                        <a:ea typeface="Calibri"/>
                        <a:cs typeface="Arial"/>
                      </a:endParaRPr>
                    </a:p>
                  </a:txBody>
                  <a:tcPr marL="68550" marR="68550"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50" marR="68550" marT="0" marB="0"/>
                </a:tc>
              </a:tr>
            </a:tbl>
          </a:graphicData>
        </a:graphic>
      </p:graphicFrame>
      <p:sp>
        <p:nvSpPr>
          <p:cNvPr id="85063" name="Text Box 65"/>
          <p:cNvSpPr txBox="1">
            <a:spLocks noChangeArrowheads="1"/>
          </p:cNvSpPr>
          <p:nvPr/>
        </p:nvSpPr>
        <p:spPr bwMode="auto">
          <a:xfrm>
            <a:off x="1052513" y="620713"/>
            <a:ext cx="26527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rtl="1">
              <a:spcBef>
                <a:spcPct val="50000"/>
              </a:spcBef>
            </a:pPr>
            <a:r>
              <a:rPr lang="en-US" b="1"/>
              <a:t>Employee)</a:t>
            </a:r>
            <a:r>
              <a:rPr lang="ar-SA" b="1"/>
              <a:t> </a:t>
            </a:r>
            <a:r>
              <a:rPr lang="en-US" b="1"/>
              <a:t>E (for</a:t>
            </a:r>
          </a:p>
        </p:txBody>
      </p:sp>
      <p:sp>
        <p:nvSpPr>
          <p:cNvPr id="85064" name="Text Box 66"/>
          <p:cNvSpPr txBox="1">
            <a:spLocks noChangeArrowheads="1"/>
          </p:cNvSpPr>
          <p:nvPr/>
        </p:nvSpPr>
        <p:spPr bwMode="auto">
          <a:xfrm>
            <a:off x="5421313" y="692150"/>
            <a:ext cx="2887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spcBef>
                <a:spcPct val="50000"/>
              </a:spcBef>
            </a:pPr>
            <a:r>
              <a:rPr lang="en-US" b="1"/>
              <a:t>D (for Department)</a:t>
            </a:r>
          </a:p>
        </p:txBody>
      </p:sp>
      <p:graphicFrame>
        <p:nvGraphicFramePr>
          <p:cNvPr id="23" name="Table 22"/>
          <p:cNvGraphicFramePr>
            <a:graphicFrameLocks noGrp="1"/>
          </p:cNvGraphicFramePr>
          <p:nvPr/>
        </p:nvGraphicFramePr>
        <p:xfrm>
          <a:off x="415924" y="4748213"/>
          <a:ext cx="9145589" cy="1141415"/>
        </p:xfrm>
        <a:graphic>
          <a:graphicData uri="http://schemas.openxmlformats.org/drawingml/2006/table">
            <a:tbl>
              <a:tblPr rtl="1" firstRow="1" firstCol="1" bandRow="1">
                <a:tableStyleId>{BC89EF96-8CEA-46FF-86C4-4CE0E7609802}</a:tableStyleId>
              </a:tblPr>
              <a:tblGrid>
                <a:gridCol w="1383287"/>
                <a:gridCol w="1207240"/>
                <a:gridCol w="1126294"/>
                <a:gridCol w="1280325"/>
                <a:gridCol w="1032525"/>
                <a:gridCol w="1145004"/>
                <a:gridCol w="865004"/>
                <a:gridCol w="1105910"/>
              </a:tblGrid>
              <a:tr h="228282">
                <a:tc>
                  <a:txBody>
                    <a:bodyPr/>
                    <a:lstStyle/>
                    <a:p>
                      <a:pPr algn="ctr" rtl="1">
                        <a:lnSpc>
                          <a:spcPct val="107000"/>
                        </a:lnSpc>
                        <a:spcAft>
                          <a:spcPts val="0"/>
                        </a:spcAft>
                      </a:pPr>
                      <a:r>
                        <a:rPr lang="ar-SA" sz="1400" dirty="0">
                          <a:effectLst/>
                        </a:rPr>
                        <a:t>رقم الموظف</a:t>
                      </a:r>
                      <a:endParaRPr lang="en-US" sz="1400" dirty="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الاسم الأول</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اللقب</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en-US" sz="1400" dirty="0" smtClean="0">
                          <a:effectLst/>
                        </a:rPr>
                        <a:t>E</a:t>
                      </a:r>
                      <a:r>
                        <a:rPr lang="ar-SA" sz="1400" dirty="0" smtClean="0">
                          <a:effectLst/>
                        </a:rPr>
                        <a:t>.رقم </a:t>
                      </a:r>
                      <a:r>
                        <a:rPr lang="ar-SA" sz="1400" dirty="0">
                          <a:effectLst/>
                        </a:rPr>
                        <a:t>القسم</a:t>
                      </a:r>
                      <a:endParaRPr lang="en-US" sz="1400" dirty="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اسم القسم</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رقم الهاتف</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ar-SA" sz="1400">
                          <a:effectLst/>
                        </a:rPr>
                        <a:t>الحجرة</a:t>
                      </a:r>
                      <a:endParaRPr lang="en-US" sz="1400">
                        <a:effectLst/>
                        <a:latin typeface="Calibri"/>
                        <a:ea typeface="Calibri"/>
                        <a:cs typeface="Arial"/>
                      </a:endParaRPr>
                    </a:p>
                  </a:txBody>
                  <a:tcPr marL="68584" marR="68584" marT="0" marB="0"/>
                </a:tc>
                <a:tc>
                  <a:txBody>
                    <a:bodyPr/>
                    <a:lstStyle/>
                    <a:p>
                      <a:pPr algn="ctr" rtl="1">
                        <a:lnSpc>
                          <a:spcPct val="107000"/>
                        </a:lnSpc>
                        <a:spcAft>
                          <a:spcPts val="0"/>
                        </a:spcAft>
                      </a:pPr>
                      <a:r>
                        <a:rPr lang="en-US" sz="1400" dirty="0" smtClean="0">
                          <a:effectLst/>
                        </a:rPr>
                        <a:t>D</a:t>
                      </a:r>
                      <a:r>
                        <a:rPr lang="ar-SA" sz="1400" dirty="0" smtClean="0">
                          <a:effectLst/>
                        </a:rPr>
                        <a:t>.رقم </a:t>
                      </a:r>
                      <a:r>
                        <a:rPr lang="ar-SA" sz="1400" dirty="0">
                          <a:effectLst/>
                        </a:rPr>
                        <a:t>القسم</a:t>
                      </a:r>
                      <a:endParaRPr lang="en-US" sz="1400" dirty="0">
                        <a:effectLst/>
                        <a:latin typeface="Calibri"/>
                        <a:ea typeface="Calibri"/>
                        <a:cs typeface="Arial"/>
                      </a:endParaRPr>
                    </a:p>
                  </a:txBody>
                  <a:tcPr marL="68584" marR="68584" marT="0" marB="0"/>
                </a:tc>
              </a:tr>
              <a:tr h="228282">
                <a:tc>
                  <a:txBody>
                    <a:bodyPr/>
                    <a:lstStyle/>
                    <a:p>
                      <a:pPr algn="just" rtl="1">
                        <a:lnSpc>
                          <a:spcPct val="107000"/>
                        </a:lnSpc>
                        <a:spcAft>
                          <a:spcPts val="0"/>
                        </a:spcAft>
                      </a:pPr>
                      <a:r>
                        <a:rPr lang="ar-SA" sz="1400" b="0" dirty="0">
                          <a:effectLst/>
                        </a:rPr>
                        <a:t>1000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كمال</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مفتاح</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b="0" dirty="0">
                          <a:effectLst/>
                        </a:rPr>
                        <a:t>1</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الإدارة</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0219990000</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4" marR="68584" marT="0" marB="0"/>
                </a:tc>
              </a:tr>
              <a:tr h="228282">
                <a:tc>
                  <a:txBody>
                    <a:bodyPr/>
                    <a:lstStyle/>
                    <a:p>
                      <a:pPr algn="just" rtl="1">
                        <a:lnSpc>
                          <a:spcPct val="107000"/>
                        </a:lnSpc>
                        <a:spcAft>
                          <a:spcPts val="0"/>
                        </a:spcAft>
                      </a:pPr>
                      <a:r>
                        <a:rPr lang="ar-SA" sz="1400" b="0" dirty="0">
                          <a:effectLst/>
                        </a:rPr>
                        <a:t>2000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طارق</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موسى</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b="0" dirty="0">
                          <a:effectLst/>
                        </a:rPr>
                        <a:t>2</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المحاسبة</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0218880000</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4" marR="68584" marT="0" marB="0"/>
                </a:tc>
              </a:tr>
              <a:tr h="228282">
                <a:tc>
                  <a:txBody>
                    <a:bodyPr/>
                    <a:lstStyle/>
                    <a:p>
                      <a:pPr algn="just" rtl="1">
                        <a:lnSpc>
                          <a:spcPct val="107000"/>
                        </a:lnSpc>
                        <a:spcAft>
                          <a:spcPts val="0"/>
                        </a:spcAft>
                      </a:pPr>
                      <a:r>
                        <a:rPr lang="ar-SA" sz="1400" b="0" dirty="0">
                          <a:effectLst/>
                        </a:rPr>
                        <a:t>4000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هيام</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a:effectLst/>
                        </a:rPr>
                        <a:t>عبدالسلام</a:t>
                      </a:r>
                      <a:endParaRPr lang="en-US" sz="140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b="0" dirty="0">
                          <a:effectLst/>
                        </a:rPr>
                        <a:t>2</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المحاسبة</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0218880000</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4" marR="68584" marT="0" marB="0"/>
                </a:tc>
              </a:tr>
              <a:tr h="228282">
                <a:tc>
                  <a:txBody>
                    <a:bodyPr/>
                    <a:lstStyle/>
                    <a:p>
                      <a:pPr algn="just" rtl="1">
                        <a:lnSpc>
                          <a:spcPct val="107000"/>
                        </a:lnSpc>
                        <a:spcAft>
                          <a:spcPts val="0"/>
                        </a:spcAft>
                      </a:pPr>
                      <a:r>
                        <a:rPr lang="ar-SA" sz="1400" b="0" dirty="0">
                          <a:effectLst/>
                        </a:rPr>
                        <a:t>5000</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إلهام</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عيسى</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b="0" dirty="0">
                          <a:effectLst/>
                        </a:rPr>
                        <a:t>1</a:t>
                      </a:r>
                      <a:endParaRPr lang="en-US" sz="1400" b="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الإدارة</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0219990000</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2</a:t>
                      </a:r>
                      <a:endParaRPr lang="en-US" sz="1400" dirty="0">
                        <a:effectLst/>
                        <a:latin typeface="Calibri"/>
                        <a:ea typeface="Calibri"/>
                        <a:cs typeface="Arial"/>
                      </a:endParaRPr>
                    </a:p>
                  </a:txBody>
                  <a:tcPr marL="68584" marR="68584" marT="0" marB="0"/>
                </a:tc>
                <a:tc>
                  <a:txBody>
                    <a:bodyPr/>
                    <a:lstStyle/>
                    <a:p>
                      <a:pPr algn="just" rtl="1">
                        <a:lnSpc>
                          <a:spcPct val="107000"/>
                        </a:lnSpc>
                        <a:spcAft>
                          <a:spcPts val="0"/>
                        </a:spcAft>
                      </a:pPr>
                      <a:r>
                        <a:rPr lang="ar-SA" sz="1400" dirty="0">
                          <a:effectLst/>
                        </a:rPr>
                        <a:t>1</a:t>
                      </a:r>
                      <a:endParaRPr lang="en-US" sz="1400" dirty="0">
                        <a:effectLst/>
                        <a:latin typeface="Calibri"/>
                        <a:ea typeface="Calibri"/>
                        <a:cs typeface="Arial"/>
                      </a:endParaRPr>
                    </a:p>
                  </a:txBody>
                  <a:tcPr marL="68584" marR="68584" marT="0" marB="0"/>
                </a:tc>
              </a:tr>
            </a:tbl>
          </a:graphicData>
        </a:graphic>
      </p:graphicFrame>
      <p:pic>
        <p:nvPicPr>
          <p:cNvPr id="14" name="Picture 3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076700"/>
            <a:ext cx="3873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123" name="~PP13517.WAV">
            <a:hlinkClick r:id="" action="ppaction://media"/>
          </p:cNvPr>
          <p:cNvPicPr>
            <a:picLocks noRot="1" noChangeAspect="1" noChangeArrowheads="1"/>
          </p:cNvPicPr>
          <p:nvPr>
            <a:wavAudioFile r:embed="rId1" name="~PP1145.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51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512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txBox="1">
            <a:spLocks noChangeArrowheads="1"/>
          </p:cNvSpPr>
          <p:nvPr/>
        </p:nvSpPr>
        <p:spPr bwMode="auto">
          <a:xfrm>
            <a:off x="200025" y="231775"/>
            <a:ext cx="9217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800" b="1">
                <a:solidFill>
                  <a:srgbClr val="0000CC"/>
                </a:solidFill>
                <a:latin typeface="Traditional Arabic" pitchFamily="18" charset="-78"/>
                <a:cs typeface="Traditional Arabic" pitchFamily="18" charset="-78"/>
              </a:rPr>
              <a:t>مثال عملي يبين استخدام عمليات الجبر العلائقي على الجدول الموظف وجدول القسم</a:t>
            </a:r>
            <a:endParaRPr lang="en-US" sz="2800" b="1">
              <a:solidFill>
                <a:srgbClr val="0000CC"/>
              </a:solidFill>
              <a:latin typeface="Traditional Arabic" pitchFamily="18" charset="-78"/>
              <a:cs typeface="Traditional Arabic" pitchFamily="18" charset="-78"/>
            </a:endParaRPr>
          </a:p>
        </p:txBody>
      </p:sp>
      <p:sp>
        <p:nvSpPr>
          <p:cNvPr id="86018"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a:latin typeface="Traditional Arabic" pitchFamily="18" charset="-78"/>
                <a:cs typeface="Traditional Arabic" pitchFamily="18" charset="-78"/>
              </a:rPr>
              <a:t>المطلوب عرض قائمة بها اسم الموظف وتاريخ الميلاد واسم القسم، للموظف التابع لقسم المحاسبة، </a:t>
            </a:r>
            <a:r>
              <a:rPr lang="ar-SA" sz="2800" b="1">
                <a:latin typeface="Traditional Arabic" pitchFamily="18" charset="-78"/>
                <a:cs typeface="Traditional Arabic" pitchFamily="18" charset="-78"/>
              </a:rPr>
              <a:t>الخصائص المطلوبة (الاسم الأول، تاريخ الميلاد، اسم القسم ).</a:t>
            </a:r>
          </a:p>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نلاحظ أن اسم الموظف وتاريخ الميلاد موجودين في جدول الموظف، واسم القسم موجود في جدول القسم.</a:t>
            </a:r>
            <a:endParaRPr lang="en-US" sz="2800">
              <a:latin typeface="Traditional Arabic" pitchFamily="18" charset="-78"/>
              <a:cs typeface="Traditional Arabic" pitchFamily="18" charset="-78"/>
            </a:endParaRPr>
          </a:p>
        </p:txBody>
      </p:sp>
      <p:pic>
        <p:nvPicPr>
          <p:cNvPr id="86019" name="Picture 6"/>
          <p:cNvPicPr>
            <a:picLocks noChangeAspect="1"/>
          </p:cNvPicPr>
          <p:nvPr/>
        </p:nvPicPr>
        <p:blipFill>
          <a:blip r:embed="rId4">
            <a:extLst>
              <a:ext uri="{28A0092B-C50C-407E-A947-70E740481C1C}">
                <a14:useLocalDpi xmlns:a14="http://schemas.microsoft.com/office/drawing/2010/main" val="0"/>
              </a:ext>
            </a:extLst>
          </a:blip>
          <a:srcRect b="32455"/>
          <a:stretch>
            <a:fillRect/>
          </a:stretch>
        </p:blipFill>
        <p:spPr bwMode="auto">
          <a:xfrm>
            <a:off x="3152775" y="1773238"/>
            <a:ext cx="4333875" cy="3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5372100" y="3860800"/>
            <a:ext cx="576263" cy="360363"/>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a:p>
        </p:txBody>
      </p:sp>
      <p:sp>
        <p:nvSpPr>
          <p:cNvPr id="11" name="Oval 10"/>
          <p:cNvSpPr/>
          <p:nvPr/>
        </p:nvSpPr>
        <p:spPr>
          <a:xfrm>
            <a:off x="5121275" y="1922463"/>
            <a:ext cx="576263" cy="360362"/>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a:p>
        </p:txBody>
      </p:sp>
      <p:sp>
        <p:nvSpPr>
          <p:cNvPr id="12" name="Oval 11"/>
          <p:cNvSpPr/>
          <p:nvPr/>
        </p:nvSpPr>
        <p:spPr>
          <a:xfrm>
            <a:off x="6248400" y="1941513"/>
            <a:ext cx="576263" cy="360362"/>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a:p>
        </p:txBody>
      </p:sp>
      <p:pic>
        <p:nvPicPr>
          <p:cNvPr id="86025" name="~PP33548.WAV">
            <a:hlinkClick r:id="" action="ppaction://media"/>
          </p:cNvPr>
          <p:cNvPicPr>
            <a:picLocks noRot="1" noChangeAspect="1" noChangeArrowheads="1"/>
          </p:cNvPicPr>
          <p:nvPr>
            <a:wavAudioFile r:embed="rId1" name="~PP3579.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60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6025"/>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txBox="1">
            <a:spLocks noChangeArrowheads="1"/>
          </p:cNvSpPr>
          <p:nvPr/>
        </p:nvSpPr>
        <p:spPr bwMode="auto">
          <a:xfrm>
            <a:off x="200025" y="231775"/>
            <a:ext cx="9217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800" b="1">
                <a:solidFill>
                  <a:srgbClr val="0000CC"/>
                </a:solidFill>
                <a:latin typeface="Traditional Arabic" pitchFamily="18" charset="-78"/>
                <a:cs typeface="Traditional Arabic" pitchFamily="18" charset="-78"/>
              </a:rPr>
              <a:t>مثال عملي يبين استخدام عمليات الجبر العلائقي على الجدول الموظف وجدول القسم</a:t>
            </a:r>
            <a:endParaRPr lang="en-US" sz="2800" b="1">
              <a:solidFill>
                <a:srgbClr val="0000CC"/>
              </a:solidFill>
              <a:latin typeface="Traditional Arabic" pitchFamily="18" charset="-78"/>
              <a:cs typeface="Traditional Arabic" pitchFamily="18" charset="-78"/>
            </a:endParaRPr>
          </a:p>
        </p:txBody>
      </p:sp>
      <p:sp>
        <p:nvSpPr>
          <p:cNvPr id="88066"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b="1">
                <a:latin typeface="Traditional Arabic" pitchFamily="18" charset="-78"/>
                <a:cs typeface="Traditional Arabic" pitchFamily="18" charset="-78"/>
              </a:rPr>
              <a:t>الخصائص المطلوبة (الاسم الأول، تاريخ الميلاد، اسم القسم ).</a:t>
            </a:r>
          </a:p>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للوصول للحل نقوم بمجموعة من الخطوات مثل الانتقاء والاختيار والضرب الكارتيزي أو الربط، هذه الخطوات لا تتم بنفس الترتيب دائماً، بمعنى يقوم الوصول لنفس الحل بإجراء هذه الخطوات بترتيب مختلف، أي القيام بالضرب الكارتيزي أولا ثم إجراء الاختيار ثم الانتقاء وهكذا.</a:t>
            </a:r>
            <a:endParaRPr lang="en-US" sz="2800">
              <a:latin typeface="Traditional Arabic" pitchFamily="18" charset="-78"/>
              <a:cs typeface="Traditional Arabic" pitchFamily="18" charset="-78"/>
            </a:endParaRPr>
          </a:p>
        </p:txBody>
      </p:sp>
      <p:pic>
        <p:nvPicPr>
          <p:cNvPr id="88067" name="Picture 6"/>
          <p:cNvPicPr>
            <a:picLocks noChangeAspect="1"/>
          </p:cNvPicPr>
          <p:nvPr/>
        </p:nvPicPr>
        <p:blipFill>
          <a:blip r:embed="rId4">
            <a:extLst>
              <a:ext uri="{28A0092B-C50C-407E-A947-70E740481C1C}">
                <a14:useLocalDpi xmlns:a14="http://schemas.microsoft.com/office/drawing/2010/main" val="0"/>
              </a:ext>
            </a:extLst>
          </a:blip>
          <a:srcRect b="32455"/>
          <a:stretch>
            <a:fillRect/>
          </a:stretch>
        </p:blipFill>
        <p:spPr bwMode="auto">
          <a:xfrm>
            <a:off x="3152775" y="1268413"/>
            <a:ext cx="4333875"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p:nvPr/>
        </p:nvSpPr>
        <p:spPr>
          <a:xfrm>
            <a:off x="5372100" y="3384550"/>
            <a:ext cx="576263" cy="360363"/>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a:p>
        </p:txBody>
      </p:sp>
      <p:sp>
        <p:nvSpPr>
          <p:cNvPr id="11" name="Oval 10"/>
          <p:cNvSpPr/>
          <p:nvPr/>
        </p:nvSpPr>
        <p:spPr>
          <a:xfrm>
            <a:off x="5121275" y="1444625"/>
            <a:ext cx="576263" cy="360363"/>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a:p>
        </p:txBody>
      </p:sp>
      <p:sp>
        <p:nvSpPr>
          <p:cNvPr id="12" name="Oval 11"/>
          <p:cNvSpPr/>
          <p:nvPr/>
        </p:nvSpPr>
        <p:spPr>
          <a:xfrm>
            <a:off x="6248400" y="1465263"/>
            <a:ext cx="576263" cy="358775"/>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US"/>
          </a:p>
        </p:txBody>
      </p:sp>
      <p:pic>
        <p:nvPicPr>
          <p:cNvPr id="88072" name="~PP33548.WAV">
            <a:hlinkClick r:id="" action="ppaction://media"/>
          </p:cNvPr>
          <p:cNvPicPr>
            <a:picLocks noRot="1" noChangeAspect="1" noChangeArrowheads="1"/>
          </p:cNvPicPr>
          <p:nvPr>
            <a:wavAudioFile r:embed="rId1" name="~PP3557.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80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807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txBox="1">
            <a:spLocks noChangeArrowheads="1"/>
          </p:cNvSpPr>
          <p:nvPr/>
        </p:nvSpPr>
        <p:spPr bwMode="auto">
          <a:xfrm>
            <a:off x="200025" y="231775"/>
            <a:ext cx="9217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800" b="1">
                <a:solidFill>
                  <a:srgbClr val="0000CC"/>
                </a:solidFill>
                <a:latin typeface="Traditional Arabic" pitchFamily="18" charset="-78"/>
                <a:cs typeface="Traditional Arabic" pitchFamily="18" charset="-78"/>
              </a:rPr>
              <a:t>مثال عملي يبين استخدام عمليات الجبر العلائقي على الجدول الموظف وجدول القسم</a:t>
            </a:r>
            <a:endParaRPr lang="en-US" sz="2800" b="1">
              <a:solidFill>
                <a:srgbClr val="0000CC"/>
              </a:solidFill>
              <a:latin typeface="Traditional Arabic" pitchFamily="18" charset="-78"/>
              <a:cs typeface="Traditional Arabic" pitchFamily="18" charset="-78"/>
            </a:endParaRPr>
          </a:p>
        </p:txBody>
      </p:sp>
      <p:sp>
        <p:nvSpPr>
          <p:cNvPr id="90114"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b="1">
                <a:latin typeface="Traditional Arabic" pitchFamily="18" charset="-78"/>
                <a:cs typeface="Traditional Arabic" pitchFamily="18" charset="-78"/>
              </a:rPr>
              <a:t>1- نقوم بانتقاء</a:t>
            </a:r>
            <a:r>
              <a:rPr lang="ar-SA" sz="2800">
                <a:latin typeface="Traditional Arabic" pitchFamily="18" charset="-78"/>
                <a:cs typeface="Traditional Arabic" pitchFamily="18" charset="-78"/>
              </a:rPr>
              <a:t> الاسم الاول وتاريخ الميلاد ورقم القسم من </a:t>
            </a:r>
            <a:r>
              <a:rPr lang="ar-SA" sz="2800" b="1">
                <a:latin typeface="Traditional Arabic" pitchFamily="18" charset="-78"/>
                <a:cs typeface="Traditional Arabic" pitchFamily="18" charset="-78"/>
              </a:rPr>
              <a:t>الجدول</a:t>
            </a:r>
            <a:r>
              <a:rPr lang="ar-SA" sz="2800">
                <a:latin typeface="Traditional Arabic" pitchFamily="18" charset="-78"/>
                <a:cs typeface="Traditional Arabic" pitchFamily="18" charset="-78"/>
              </a:rPr>
              <a:t> </a:t>
            </a:r>
            <a:r>
              <a:rPr lang="ar-SA" sz="2800" b="1">
                <a:latin typeface="Traditional Arabic" pitchFamily="18" charset="-78"/>
                <a:cs typeface="Traditional Arabic" pitchFamily="18" charset="-78"/>
              </a:rPr>
              <a:t>الموظف</a:t>
            </a:r>
            <a:r>
              <a:rPr lang="ar-SA" sz="2800">
                <a:latin typeface="Traditional Arabic" pitchFamily="18" charset="-78"/>
                <a:cs typeface="Traditional Arabic" pitchFamily="18" charset="-78"/>
              </a:rPr>
              <a:t> ووضع الناتج في الجدول </a:t>
            </a:r>
            <a:r>
              <a:rPr lang="en-US" sz="2800">
                <a:latin typeface="Traditional Arabic" pitchFamily="18" charset="-78"/>
                <a:cs typeface="Traditional Arabic" pitchFamily="18" charset="-78"/>
              </a:rPr>
              <a:t>R1</a:t>
            </a:r>
            <a:r>
              <a:rPr lang="ar-SA" sz="2800">
                <a:latin typeface="Traditional Arabic" pitchFamily="18" charset="-78"/>
                <a:cs typeface="Traditional Arabic" pitchFamily="18" charset="-78"/>
              </a:rPr>
              <a:t>، و</a:t>
            </a:r>
            <a:r>
              <a:rPr lang="ar-SA" sz="2800" b="1">
                <a:latin typeface="Traditional Arabic" pitchFamily="18" charset="-78"/>
                <a:cs typeface="Traditional Arabic" pitchFamily="18" charset="-78"/>
              </a:rPr>
              <a:t>انتقاء</a:t>
            </a:r>
            <a:r>
              <a:rPr lang="ar-SA" sz="2800">
                <a:latin typeface="Traditional Arabic" pitchFamily="18" charset="-78"/>
                <a:cs typeface="Traditional Arabic" pitchFamily="18" charset="-78"/>
              </a:rPr>
              <a:t> رقم القسم واسم القسم من </a:t>
            </a:r>
            <a:r>
              <a:rPr lang="ar-SA" sz="2800" b="1">
                <a:latin typeface="Traditional Arabic" pitchFamily="18" charset="-78"/>
                <a:cs typeface="Traditional Arabic" pitchFamily="18" charset="-78"/>
              </a:rPr>
              <a:t>جدول القسم </a:t>
            </a:r>
            <a:r>
              <a:rPr lang="ar-SA" sz="2800">
                <a:latin typeface="Traditional Arabic" pitchFamily="18" charset="-78"/>
                <a:cs typeface="Traditional Arabic" pitchFamily="18" charset="-78"/>
              </a:rPr>
              <a:t>ووضع الناتج في الجدول </a:t>
            </a:r>
            <a:r>
              <a:rPr lang="en-US" sz="2800">
                <a:latin typeface="Traditional Arabic" pitchFamily="18" charset="-78"/>
                <a:cs typeface="Traditional Arabic" pitchFamily="18" charset="-78"/>
              </a:rPr>
              <a:t>R2</a:t>
            </a:r>
            <a:r>
              <a:rPr lang="ar-SA" sz="2800">
                <a:latin typeface="Traditional Arabic" pitchFamily="18" charset="-78"/>
                <a:cs typeface="Traditional Arabic" pitchFamily="18" charset="-78"/>
              </a:rPr>
              <a:t>. أنظر الشكل.</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r>
              <a:rPr lang="ar-SA" sz="2400">
                <a:latin typeface="Traditional Arabic" pitchFamily="18" charset="-78"/>
                <a:cs typeface="Traditional Arabic" pitchFamily="18" charset="-78"/>
              </a:rPr>
              <a:t>نلاحظ من الشكل السابق وضع خاصية رقم القسم في كلا العمليتين لكي يتم استخدامها فيما بعد كشرط للربط بين الجدولين. تظهر النتيجة كما في الجداول التالية:</a:t>
            </a:r>
            <a:endParaRPr lang="en-US" sz="2400">
              <a:latin typeface="Traditional Arabic" pitchFamily="18" charset="-78"/>
              <a:cs typeface="Traditional Arabic" pitchFamily="18" charset="-78"/>
            </a:endParaRPr>
          </a:p>
          <a:p>
            <a:pPr algn="just" rtl="1">
              <a:lnSpc>
                <a:spcPct val="150000"/>
              </a:lnSpc>
            </a:pPr>
            <a:endParaRPr lang="ar-SA" sz="2400">
              <a:latin typeface="Traditional Arabic" pitchFamily="18" charset="-78"/>
              <a:cs typeface="Traditional Arabic" pitchFamily="18" charset="-78"/>
            </a:endParaRPr>
          </a:p>
          <a:p>
            <a:pPr algn="just" rtl="1">
              <a:lnSpc>
                <a:spcPct val="150000"/>
              </a:lnSpc>
            </a:pPr>
            <a:endParaRPr lang="en-US" sz="2800">
              <a:latin typeface="Traditional Arabic" pitchFamily="18" charset="-78"/>
              <a:cs typeface="Traditional Arabic" pitchFamily="18" charset="-78"/>
            </a:endParaRPr>
          </a:p>
        </p:txBody>
      </p:sp>
      <p:pic>
        <p:nvPicPr>
          <p:cNvPr id="90115" name="Picture 3"/>
          <p:cNvPicPr>
            <a:picLocks noChangeAspect="1"/>
          </p:cNvPicPr>
          <p:nvPr/>
        </p:nvPicPr>
        <p:blipFill>
          <a:blip r:embed="rId4">
            <a:extLst>
              <a:ext uri="{28A0092B-C50C-407E-A947-70E740481C1C}">
                <a14:useLocalDpi xmlns:a14="http://schemas.microsoft.com/office/drawing/2010/main" val="0"/>
              </a:ext>
            </a:extLst>
          </a:blip>
          <a:srcRect b="80061"/>
          <a:stretch>
            <a:fillRect/>
          </a:stretch>
        </p:blipFill>
        <p:spPr bwMode="auto">
          <a:xfrm>
            <a:off x="2073275" y="2492375"/>
            <a:ext cx="40481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6" name="Picture 5"/>
          <p:cNvPicPr>
            <a:picLocks noChangeAspect="1"/>
          </p:cNvPicPr>
          <p:nvPr/>
        </p:nvPicPr>
        <p:blipFill>
          <a:blip r:embed="rId4">
            <a:extLst>
              <a:ext uri="{28A0092B-C50C-407E-A947-70E740481C1C}">
                <a14:useLocalDpi xmlns:a14="http://schemas.microsoft.com/office/drawing/2010/main" val="0"/>
              </a:ext>
            </a:extLst>
          </a:blip>
          <a:srcRect t="61221"/>
          <a:stretch>
            <a:fillRect/>
          </a:stretch>
        </p:blipFill>
        <p:spPr bwMode="auto">
          <a:xfrm>
            <a:off x="2784475" y="4645025"/>
            <a:ext cx="4048125"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P33564.WAV">
            <a:hlinkClick r:id="" action="ppaction://media"/>
          </p:cNvPr>
          <p:cNvPicPr>
            <a:picLocks noRot="1" noChangeAspect="1" noChangeArrowheads="1"/>
          </p:cNvPicPr>
          <p:nvPr>
            <a:wavAudioFile r:embed="rId1" name="~PP3057.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901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0118"/>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txBox="1">
            <a:spLocks noChangeArrowheads="1"/>
          </p:cNvSpPr>
          <p:nvPr/>
        </p:nvSpPr>
        <p:spPr bwMode="auto">
          <a:xfrm>
            <a:off x="200025" y="231775"/>
            <a:ext cx="9217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800" b="1">
                <a:solidFill>
                  <a:srgbClr val="0000CC"/>
                </a:solidFill>
                <a:latin typeface="Traditional Arabic" pitchFamily="18" charset="-78"/>
                <a:cs typeface="Traditional Arabic" pitchFamily="18" charset="-78"/>
              </a:rPr>
              <a:t>مثال عملي يبين استخدام عمليات الجبر العلائقي على الجدول الموظف وجدول القسم</a:t>
            </a:r>
            <a:endParaRPr lang="en-US" sz="2800" b="1">
              <a:solidFill>
                <a:srgbClr val="0000CC"/>
              </a:solidFill>
              <a:latin typeface="Traditional Arabic" pitchFamily="18" charset="-78"/>
              <a:cs typeface="Traditional Arabic" pitchFamily="18" charset="-78"/>
            </a:endParaRPr>
          </a:p>
        </p:txBody>
      </p:sp>
      <p:sp>
        <p:nvSpPr>
          <p:cNvPr id="92162"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2-من الجدول </a:t>
            </a:r>
            <a:r>
              <a:rPr lang="en-GB" sz="2800">
                <a:latin typeface="Traditional Arabic" pitchFamily="18" charset="-78"/>
                <a:cs typeface="Traditional Arabic" pitchFamily="18" charset="-78"/>
              </a:rPr>
              <a:t>R2</a:t>
            </a:r>
            <a:r>
              <a:rPr lang="ar-SA" sz="2800">
                <a:latin typeface="Traditional Arabic" pitchFamily="18" charset="-78"/>
                <a:cs typeface="Traditional Arabic" pitchFamily="18" charset="-78"/>
              </a:rPr>
              <a:t> نقوم بتحديد الصفوف التي تحتوي فيها قيم الخاصية</a:t>
            </a:r>
            <a:r>
              <a:rPr lang="ar-SA" sz="2800" b="1">
                <a:latin typeface="Traditional Arabic" pitchFamily="18" charset="-78"/>
                <a:cs typeface="Traditional Arabic" pitchFamily="18" charset="-78"/>
              </a:rPr>
              <a:t> اسم القسم </a:t>
            </a:r>
            <a:r>
              <a:rPr lang="ar-SA" sz="2800">
                <a:latin typeface="Traditional Arabic" pitchFamily="18" charset="-78"/>
                <a:cs typeface="Traditional Arabic" pitchFamily="18" charset="-78"/>
              </a:rPr>
              <a:t>على </a:t>
            </a:r>
            <a:r>
              <a:rPr lang="ar-SA" sz="2800" b="1">
                <a:latin typeface="Traditional Arabic" pitchFamily="18" charset="-78"/>
                <a:cs typeface="Traditional Arabic" pitchFamily="18" charset="-78"/>
              </a:rPr>
              <a:t>القيمة "المحاسبة"</a:t>
            </a:r>
            <a:r>
              <a:rPr lang="ar-SA" sz="2800">
                <a:latin typeface="Traditional Arabic" pitchFamily="18" charset="-78"/>
                <a:cs typeface="Traditional Arabic" pitchFamily="18" charset="-78"/>
              </a:rPr>
              <a:t>. يتم ذلك باستخدام الأمر </a:t>
            </a:r>
            <a:r>
              <a:rPr lang="en-US" sz="2800">
                <a:latin typeface="Traditional Arabic" pitchFamily="18" charset="-78"/>
                <a:cs typeface="Traditional Arabic" pitchFamily="18" charset="-78"/>
              </a:rPr>
              <a:t> </a:t>
            </a:r>
            <a:r>
              <a:rPr lang="en-US" sz="2800" b="1">
                <a:latin typeface="Traditional Arabic" pitchFamily="18" charset="-78"/>
                <a:cs typeface="Traditional Arabic" pitchFamily="18" charset="-78"/>
              </a:rPr>
              <a:t>RESTRICT</a:t>
            </a:r>
            <a:r>
              <a:rPr lang="ar-SA" sz="2800" b="1">
                <a:latin typeface="Traditional Arabic" pitchFamily="18" charset="-78"/>
                <a:cs typeface="Traditional Arabic" pitchFamily="18" charset="-78"/>
              </a:rPr>
              <a:t>(</a:t>
            </a:r>
            <a:r>
              <a:rPr lang="en-US" sz="2800" b="1">
                <a:latin typeface="Traditional Arabic" pitchFamily="18" charset="-78"/>
                <a:cs typeface="Traditional Arabic" pitchFamily="18" charset="-78"/>
              </a:rPr>
              <a:t>SELECT</a:t>
            </a:r>
            <a:r>
              <a:rPr lang="ar-SA"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كما في الشكل.</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r>
              <a:rPr lang="ar-SA" sz="2800">
                <a:latin typeface="Traditional Arabic" pitchFamily="18" charset="-78"/>
                <a:cs typeface="Traditional Arabic" pitchFamily="18" charset="-78"/>
              </a:rPr>
              <a:t>تظهر النتيجة كما في الجدول </a:t>
            </a:r>
            <a:r>
              <a:rPr lang="en-US" sz="2800">
                <a:latin typeface="Traditional Arabic" pitchFamily="18" charset="-78"/>
                <a:cs typeface="Traditional Arabic" pitchFamily="18" charset="-78"/>
              </a:rPr>
              <a:t>R3</a:t>
            </a:r>
            <a:r>
              <a:rPr lang="ar-SA" sz="2800">
                <a:latin typeface="Traditional Arabic" pitchFamily="18" charset="-78"/>
                <a:cs typeface="Traditional Arabic" pitchFamily="18" charset="-78"/>
              </a:rPr>
              <a:t> التالي:</a:t>
            </a:r>
            <a:endParaRPr lang="en-US" sz="2800">
              <a:latin typeface="Traditional Arabic" pitchFamily="18" charset="-78"/>
              <a:cs typeface="Traditional Arabic" pitchFamily="18" charset="-78"/>
            </a:endParaRPr>
          </a:p>
          <a:p>
            <a:pPr algn="just" rtl="1">
              <a:lnSpc>
                <a:spcPct val="150000"/>
              </a:lnSpc>
            </a:pPr>
            <a:endParaRPr lang="en-US" sz="2800">
              <a:latin typeface="Traditional Arabic" pitchFamily="18" charset="-78"/>
              <a:cs typeface="Traditional Arabic" pitchFamily="18" charset="-78"/>
            </a:endParaRPr>
          </a:p>
        </p:txBody>
      </p:sp>
      <p:pic>
        <p:nvPicPr>
          <p:cNvPr id="92163" name="Picture 4"/>
          <p:cNvPicPr>
            <a:picLocks noChangeAspect="1"/>
          </p:cNvPicPr>
          <p:nvPr/>
        </p:nvPicPr>
        <p:blipFill>
          <a:blip r:embed="rId4">
            <a:extLst>
              <a:ext uri="{28A0092B-C50C-407E-A947-70E740481C1C}">
                <a14:useLocalDpi xmlns:a14="http://schemas.microsoft.com/office/drawing/2010/main" val="0"/>
              </a:ext>
            </a:extLst>
          </a:blip>
          <a:srcRect b="90277"/>
          <a:stretch>
            <a:fillRect/>
          </a:stretch>
        </p:blipFill>
        <p:spPr bwMode="auto">
          <a:xfrm>
            <a:off x="1990725" y="2668588"/>
            <a:ext cx="526573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Picture 6"/>
          <p:cNvPicPr>
            <a:picLocks noChangeAspect="1"/>
          </p:cNvPicPr>
          <p:nvPr/>
        </p:nvPicPr>
        <p:blipFill>
          <a:blip r:embed="rId4">
            <a:extLst>
              <a:ext uri="{28A0092B-C50C-407E-A947-70E740481C1C}">
                <a14:useLocalDpi xmlns:a14="http://schemas.microsoft.com/office/drawing/2010/main" val="0"/>
              </a:ext>
            </a:extLst>
          </a:blip>
          <a:srcRect t="31584" b="55209"/>
          <a:stretch>
            <a:fillRect/>
          </a:stretch>
        </p:blipFill>
        <p:spPr bwMode="auto">
          <a:xfrm>
            <a:off x="1397000" y="4221163"/>
            <a:ext cx="70850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7" name="~PP23564.WAV">
            <a:hlinkClick r:id="" action="ppaction://media"/>
          </p:cNvPr>
          <p:cNvPicPr>
            <a:picLocks noRot="1" noChangeAspect="1" noChangeArrowheads="1"/>
          </p:cNvPicPr>
          <p:nvPr>
            <a:wavAudioFile r:embed="rId1" name="~PP2131.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9216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2167"/>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txBox="1">
            <a:spLocks noChangeArrowheads="1"/>
          </p:cNvSpPr>
          <p:nvPr/>
        </p:nvSpPr>
        <p:spPr bwMode="auto">
          <a:xfrm>
            <a:off x="200025" y="231775"/>
            <a:ext cx="9217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800" b="1">
                <a:solidFill>
                  <a:srgbClr val="0000CC"/>
                </a:solidFill>
                <a:latin typeface="Traditional Arabic" pitchFamily="18" charset="-78"/>
                <a:cs typeface="Traditional Arabic" pitchFamily="18" charset="-78"/>
              </a:rPr>
              <a:t>مثال عملي يبين استخدام عمليات الجبر العلائقي على الجدول الموظف وجدول القسم</a:t>
            </a:r>
            <a:endParaRPr lang="en-US" sz="2800" b="1">
              <a:solidFill>
                <a:srgbClr val="0000CC"/>
              </a:solidFill>
              <a:latin typeface="Traditional Arabic" pitchFamily="18" charset="-78"/>
              <a:cs typeface="Traditional Arabic" pitchFamily="18" charset="-78"/>
            </a:endParaRPr>
          </a:p>
        </p:txBody>
      </p:sp>
      <p:sp>
        <p:nvSpPr>
          <p:cNvPr id="94210"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3-نقوم بضرب الكارتيزي لجدول </a:t>
            </a:r>
            <a:r>
              <a:rPr lang="en-US" sz="2800">
                <a:latin typeface="Traditional Arabic" pitchFamily="18" charset="-78"/>
                <a:cs typeface="Traditional Arabic" pitchFamily="18" charset="-78"/>
              </a:rPr>
              <a:t>R1</a:t>
            </a:r>
            <a:r>
              <a:rPr lang="ar-SA" sz="2800">
                <a:latin typeface="Traditional Arabic" pitchFamily="18" charset="-78"/>
                <a:cs typeface="Traditional Arabic" pitchFamily="18" charset="-78"/>
              </a:rPr>
              <a:t> الذي يحتوي بيانات الموظفين مع جدول </a:t>
            </a:r>
            <a:r>
              <a:rPr lang="en-US" sz="2800">
                <a:latin typeface="Traditional Arabic" pitchFamily="18" charset="-78"/>
                <a:cs typeface="Traditional Arabic" pitchFamily="18" charset="-78"/>
              </a:rPr>
              <a:t>R3</a:t>
            </a:r>
            <a:r>
              <a:rPr lang="ar-SA" sz="2800">
                <a:latin typeface="Traditional Arabic" pitchFamily="18" charset="-78"/>
                <a:cs typeface="Traditional Arabic" pitchFamily="18" charset="-78"/>
              </a:rPr>
              <a:t> الذي يحتوي على بيانات القسم المطلوب، كما بالصيغة في الشكل </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r>
              <a:rPr lang="ar-SA" sz="2800">
                <a:latin typeface="Traditional Arabic" pitchFamily="18" charset="-78"/>
                <a:cs typeface="Traditional Arabic" pitchFamily="18" charset="-78"/>
              </a:rPr>
              <a:t>أو بالصيغة في الشكل</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en-US" sz="2800">
              <a:latin typeface="Traditional Arabic" pitchFamily="18" charset="-78"/>
              <a:cs typeface="Traditional Arabic" pitchFamily="18" charset="-78"/>
            </a:endParaRPr>
          </a:p>
        </p:txBody>
      </p:sp>
      <p:pic>
        <p:nvPicPr>
          <p:cNvPr id="94211" name="Picture 6"/>
          <p:cNvPicPr>
            <a:picLocks noChangeAspect="1"/>
          </p:cNvPicPr>
          <p:nvPr/>
        </p:nvPicPr>
        <p:blipFill>
          <a:blip r:embed="rId4">
            <a:extLst>
              <a:ext uri="{28A0092B-C50C-407E-A947-70E740481C1C}">
                <a14:useLocalDpi xmlns:a14="http://schemas.microsoft.com/office/drawing/2010/main" val="0"/>
              </a:ext>
            </a:extLst>
          </a:blip>
          <a:srcRect t="83044"/>
          <a:stretch>
            <a:fillRect/>
          </a:stretch>
        </p:blipFill>
        <p:spPr bwMode="auto">
          <a:xfrm>
            <a:off x="2447925" y="3578225"/>
            <a:ext cx="50260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7"/>
          <p:cNvPicPr>
            <a:picLocks noChangeAspect="1"/>
          </p:cNvPicPr>
          <p:nvPr/>
        </p:nvPicPr>
        <p:blipFill>
          <a:blip r:embed="rId4">
            <a:extLst>
              <a:ext uri="{28A0092B-C50C-407E-A947-70E740481C1C}">
                <a14:useLocalDpi xmlns:a14="http://schemas.microsoft.com/office/drawing/2010/main" val="0"/>
              </a:ext>
            </a:extLst>
          </a:blip>
          <a:srcRect t="66089" b="24773"/>
          <a:stretch>
            <a:fillRect/>
          </a:stretch>
        </p:blipFill>
        <p:spPr bwMode="auto">
          <a:xfrm>
            <a:off x="1792288" y="2349500"/>
            <a:ext cx="59690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P33579.WAV">
            <a:hlinkClick r:id="" action="ppaction://media"/>
          </p:cNvPr>
          <p:cNvPicPr>
            <a:picLocks noRot="1" noChangeAspect="1" noChangeArrowheads="1"/>
          </p:cNvPicPr>
          <p:nvPr>
            <a:wavAudioFile r:embed="rId1" name="~PP3432.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942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421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txBox="1">
            <a:spLocks noChangeArrowheads="1"/>
          </p:cNvSpPr>
          <p:nvPr/>
        </p:nvSpPr>
        <p:spPr bwMode="auto">
          <a:xfrm>
            <a:off x="200025" y="231775"/>
            <a:ext cx="9217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800" b="1">
                <a:solidFill>
                  <a:srgbClr val="0000CC"/>
                </a:solidFill>
                <a:latin typeface="Traditional Arabic" pitchFamily="18" charset="-78"/>
                <a:cs typeface="Traditional Arabic" pitchFamily="18" charset="-78"/>
              </a:rPr>
              <a:t>مثال عملي يبين استخدام عمليات الجبر العلائقي على الجدول الموظف وجدول القسم</a:t>
            </a:r>
            <a:endParaRPr lang="en-US" sz="2800" b="1">
              <a:solidFill>
                <a:srgbClr val="0000CC"/>
              </a:solidFill>
              <a:latin typeface="Traditional Arabic" pitchFamily="18" charset="-78"/>
              <a:cs typeface="Traditional Arabic" pitchFamily="18" charset="-78"/>
            </a:endParaRPr>
          </a:p>
        </p:txBody>
      </p:sp>
      <p:sp>
        <p:nvSpPr>
          <p:cNvPr id="96258"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عند القيام بعملية الضرب الكارتيزي بين الجدولين مع وجود خاصية بنفس الاسم في كلا الجدولين، نقوم بكتابة اسم الجدول مع اسم الخاصية في الجدول الناتج كما في الجدول </a:t>
            </a:r>
            <a:r>
              <a:rPr lang="en-US" sz="2800">
                <a:latin typeface="Traditional Arabic" pitchFamily="18" charset="-78"/>
                <a:cs typeface="Traditional Arabic" pitchFamily="18" charset="-78"/>
              </a:rPr>
              <a:t>R4</a:t>
            </a:r>
            <a:r>
              <a:rPr lang="ar-SA" sz="2800">
                <a:latin typeface="Traditional Arabic" pitchFamily="18" charset="-78"/>
                <a:cs typeface="Traditional Arabic" pitchFamily="18" charset="-78"/>
              </a:rPr>
              <a:t> التالي:</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r>
              <a:rPr lang="ar-SA" sz="2800">
                <a:latin typeface="Traditional Arabic" pitchFamily="18" charset="-78"/>
                <a:cs typeface="Traditional Arabic" pitchFamily="18" charset="-78"/>
              </a:rPr>
              <a:t>نلاحظ في الجدول </a:t>
            </a:r>
            <a:r>
              <a:rPr lang="en-US" sz="2800">
                <a:latin typeface="Traditional Arabic" pitchFamily="18" charset="-78"/>
                <a:cs typeface="Traditional Arabic" pitchFamily="18" charset="-78"/>
              </a:rPr>
              <a:t>R4</a:t>
            </a:r>
            <a:r>
              <a:rPr lang="ar-SA" sz="2800">
                <a:latin typeface="Traditional Arabic" pitchFamily="18" charset="-78"/>
                <a:cs typeface="Traditional Arabic" pitchFamily="18" charset="-78"/>
              </a:rPr>
              <a:t> وجود رقم القسم في خاصيتين، خاصية تخص جدول الموظف وخاصية تخص جدول القسم، نستفيد من هذه الخاصية المشتركة، يتم تنفيذ عملية الاختيار بشرط تساوي قيمة الخاصيتين، أي عندما تتساوي قيمة الموظف.رقم القسم مع القسم.رقم القسم.</a:t>
            </a:r>
          </a:p>
        </p:txBody>
      </p:sp>
      <p:pic>
        <p:nvPicPr>
          <p:cNvPr id="96259" name="Picture 3"/>
          <p:cNvPicPr>
            <a:picLocks noChangeAspect="1"/>
          </p:cNvPicPr>
          <p:nvPr/>
        </p:nvPicPr>
        <p:blipFill>
          <a:blip r:embed="rId4">
            <a:extLst>
              <a:ext uri="{28A0092B-C50C-407E-A947-70E740481C1C}">
                <a14:useLocalDpi xmlns:a14="http://schemas.microsoft.com/office/drawing/2010/main" val="0"/>
              </a:ext>
            </a:extLst>
          </a:blip>
          <a:srcRect t="6552" b="57234"/>
          <a:stretch>
            <a:fillRect/>
          </a:stretch>
        </p:blipFill>
        <p:spPr bwMode="auto">
          <a:xfrm>
            <a:off x="2601913" y="2349500"/>
            <a:ext cx="44529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1" name="~PP63579.WAV">
            <a:hlinkClick r:id="" action="ppaction://media"/>
          </p:cNvPr>
          <p:cNvPicPr>
            <a:picLocks noRot="1" noChangeAspect="1" noChangeArrowheads="1"/>
          </p:cNvPicPr>
          <p:nvPr>
            <a:wavAudioFile r:embed="rId1" name="~PP669.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962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6261"/>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txBox="1">
            <a:spLocks noChangeArrowheads="1"/>
          </p:cNvSpPr>
          <p:nvPr/>
        </p:nvSpPr>
        <p:spPr bwMode="auto">
          <a:xfrm>
            <a:off x="200025" y="231775"/>
            <a:ext cx="9217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800" b="1">
                <a:solidFill>
                  <a:srgbClr val="0000CC"/>
                </a:solidFill>
                <a:latin typeface="Traditional Arabic" pitchFamily="18" charset="-78"/>
                <a:cs typeface="Traditional Arabic" pitchFamily="18" charset="-78"/>
              </a:rPr>
              <a:t>مثال عملي يبين استخدام عمليات الجبر العلائقي على الجدول الموظف وجدول القسم</a:t>
            </a:r>
            <a:endParaRPr lang="en-US" sz="2800" b="1">
              <a:solidFill>
                <a:srgbClr val="0000CC"/>
              </a:solidFill>
              <a:latin typeface="Traditional Arabic" pitchFamily="18" charset="-78"/>
              <a:cs typeface="Traditional Arabic" pitchFamily="18" charset="-78"/>
            </a:endParaRPr>
          </a:p>
        </p:txBody>
      </p:sp>
      <p:sp>
        <p:nvSpPr>
          <p:cNvPr id="98306"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4-من الجدول </a:t>
            </a:r>
            <a:r>
              <a:rPr lang="en-GB" sz="2800">
                <a:latin typeface="Traditional Arabic" pitchFamily="18" charset="-78"/>
                <a:cs typeface="Traditional Arabic" pitchFamily="18" charset="-78"/>
              </a:rPr>
              <a:t>R4</a:t>
            </a:r>
            <a:r>
              <a:rPr lang="ar-SA" sz="2800">
                <a:latin typeface="Traditional Arabic" pitchFamily="18" charset="-78"/>
                <a:cs typeface="Traditional Arabic" pitchFamily="18" charset="-78"/>
              </a:rPr>
              <a:t> نقوم بتحديد الصفوف التي يتساوى فيها قيم </a:t>
            </a:r>
            <a:r>
              <a:rPr lang="ar-SA" sz="2800" b="1">
                <a:latin typeface="Traditional Arabic" pitchFamily="18" charset="-78"/>
                <a:cs typeface="Traditional Arabic" pitchFamily="18" charset="-78"/>
              </a:rPr>
              <a:t>القسم.رقم القسم </a:t>
            </a:r>
            <a:r>
              <a:rPr lang="ar-SA" sz="2800">
                <a:latin typeface="Traditional Arabic" pitchFamily="18" charset="-78"/>
                <a:cs typeface="Traditional Arabic" pitchFamily="18" charset="-78"/>
              </a:rPr>
              <a:t>مع قيمة</a:t>
            </a:r>
            <a:r>
              <a:rPr lang="ar-SA" sz="2800" b="1">
                <a:latin typeface="Traditional Arabic" pitchFamily="18" charset="-78"/>
                <a:cs typeface="Traditional Arabic" pitchFamily="18" charset="-78"/>
              </a:rPr>
              <a:t> الموظف.رقم القسم</a:t>
            </a:r>
            <a:r>
              <a:rPr lang="ar-SA" sz="2800">
                <a:latin typeface="Traditional Arabic" pitchFamily="18" charset="-78"/>
                <a:cs typeface="Traditional Arabic" pitchFamily="18" charset="-78"/>
              </a:rPr>
              <a:t> يتم ذلك باستخدام الأمر </a:t>
            </a:r>
            <a:r>
              <a:rPr lang="en-US" sz="2800" b="1">
                <a:latin typeface="Traditional Arabic" pitchFamily="18" charset="-78"/>
                <a:cs typeface="Traditional Arabic" pitchFamily="18" charset="-78"/>
              </a:rPr>
              <a:t>RESTRICT</a:t>
            </a:r>
            <a:r>
              <a:rPr lang="ar-SA"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أنظر الشكل.</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r>
              <a:rPr lang="ar-SA" sz="2800">
                <a:latin typeface="Traditional Arabic" pitchFamily="18" charset="-78"/>
                <a:cs typeface="Traditional Arabic" pitchFamily="18" charset="-78"/>
              </a:rPr>
              <a:t>تظهر النتيجة كما في الجدول </a:t>
            </a:r>
            <a:r>
              <a:rPr lang="en-US" sz="2800">
                <a:latin typeface="Traditional Arabic" pitchFamily="18" charset="-78"/>
                <a:cs typeface="Traditional Arabic" pitchFamily="18" charset="-78"/>
              </a:rPr>
              <a:t>R5</a:t>
            </a:r>
            <a:r>
              <a:rPr lang="ar-SA" sz="2800">
                <a:latin typeface="Traditional Arabic" pitchFamily="18" charset="-78"/>
                <a:cs typeface="Traditional Arabic" pitchFamily="18" charset="-78"/>
              </a:rPr>
              <a:t> التالي:</a:t>
            </a:r>
            <a:endParaRPr lang="en-US" sz="2800">
              <a:latin typeface="Traditional Arabic" pitchFamily="18" charset="-78"/>
              <a:cs typeface="Traditional Arabic" pitchFamily="18" charset="-78"/>
            </a:endParaRPr>
          </a:p>
          <a:p>
            <a:pPr algn="just" rtl="1">
              <a:lnSpc>
                <a:spcPct val="150000"/>
              </a:lnSpc>
            </a:pPr>
            <a:endParaRPr lang="en-US" sz="2800">
              <a:latin typeface="Traditional Arabic" pitchFamily="18" charset="-78"/>
              <a:cs typeface="Traditional Arabic" pitchFamily="18" charset="-78"/>
            </a:endParaRPr>
          </a:p>
          <a:p>
            <a:pPr algn="just" rtl="1">
              <a:lnSpc>
                <a:spcPct val="150000"/>
              </a:lnSpc>
            </a:pPr>
            <a:endParaRPr lang="en-US" sz="2800">
              <a:latin typeface="Traditional Arabic" pitchFamily="18" charset="-78"/>
              <a:cs typeface="Traditional Arabic" pitchFamily="18" charset="-78"/>
            </a:endParaRPr>
          </a:p>
          <a:p>
            <a:pPr algn="just" rtl="1">
              <a:lnSpc>
                <a:spcPct val="150000"/>
              </a:lnSpc>
            </a:pPr>
            <a:r>
              <a:rPr lang="ar-SA" sz="2800">
                <a:latin typeface="Traditional Arabic" pitchFamily="18" charset="-78"/>
                <a:cs typeface="Traditional Arabic" pitchFamily="18" charset="-78"/>
              </a:rPr>
              <a:t>من الجدول يتبين عرض السجلات المطلوبة على حسب خاصية الربط عندما تساوت القيم بين الخاصيتين.</a:t>
            </a:r>
          </a:p>
        </p:txBody>
      </p:sp>
      <p:pic>
        <p:nvPicPr>
          <p:cNvPr id="98307" name="Picture 8"/>
          <p:cNvPicPr>
            <a:picLocks noChangeAspect="1"/>
          </p:cNvPicPr>
          <p:nvPr/>
        </p:nvPicPr>
        <p:blipFill>
          <a:blip r:embed="rId4">
            <a:extLst>
              <a:ext uri="{28A0092B-C50C-407E-A947-70E740481C1C}">
                <a14:useLocalDpi xmlns:a14="http://schemas.microsoft.com/office/drawing/2010/main" val="0"/>
              </a:ext>
            </a:extLst>
          </a:blip>
          <a:srcRect t="91119"/>
          <a:stretch>
            <a:fillRect/>
          </a:stretch>
        </p:blipFill>
        <p:spPr bwMode="auto">
          <a:xfrm>
            <a:off x="2851150" y="2276475"/>
            <a:ext cx="447833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8"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9550" y="3500438"/>
            <a:ext cx="407511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0" name="~PP13579.WAV">
            <a:hlinkClick r:id="" action="ppaction://media"/>
          </p:cNvPr>
          <p:cNvPicPr>
            <a:picLocks noRot="1" noChangeAspect="1" noChangeArrowheads="1"/>
          </p:cNvPicPr>
          <p:nvPr>
            <a:wavAudioFile r:embed="rId1" name="~PP1587.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983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983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العمليات العلائقية الأحادية </a:t>
            </a:r>
            <a:r>
              <a:rPr lang="en-GB" sz="3200" b="1">
                <a:solidFill>
                  <a:srgbClr val="0000CC"/>
                </a:solidFill>
                <a:latin typeface="Traditional Arabic" pitchFamily="18" charset="-78"/>
                <a:cs typeface="Traditional Arabic" pitchFamily="18" charset="-78"/>
              </a:rPr>
              <a:t>Unary Relational Operations</a:t>
            </a:r>
            <a:endParaRPr lang="en-US" sz="3200" b="1">
              <a:solidFill>
                <a:srgbClr val="0000CC"/>
              </a:solidFill>
              <a:latin typeface="Traditional Arabic" pitchFamily="18" charset="-78"/>
              <a:cs typeface="Traditional Arabic" pitchFamily="18" charset="-78"/>
            </a:endParaRPr>
          </a:p>
        </p:txBody>
      </p:sp>
      <p:sp>
        <p:nvSpPr>
          <p:cNvPr id="1331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عملية الاختيار </a:t>
            </a:r>
            <a:r>
              <a:rPr lang="en-GB" sz="2800">
                <a:latin typeface="Traditional Arabic" pitchFamily="18" charset="-78"/>
                <a:cs typeface="Traditional Arabic" pitchFamily="18" charset="-78"/>
              </a:rPr>
              <a:t>SELECT</a:t>
            </a:r>
            <a:r>
              <a:rPr lang="ar-SA" sz="2800">
                <a:latin typeface="Traditional Arabic" pitchFamily="18" charset="-78"/>
                <a:cs typeface="Traditional Arabic" pitchFamily="18" charset="-78"/>
              </a:rPr>
              <a:t> وعملية الاسقاط</a:t>
            </a:r>
            <a:r>
              <a:rPr lang="en-GB" sz="2800">
                <a:latin typeface="Traditional Arabic" pitchFamily="18" charset="-78"/>
                <a:cs typeface="Traditional Arabic" pitchFamily="18" charset="-78"/>
              </a:rPr>
              <a:t>PROJECT </a:t>
            </a:r>
            <a:r>
              <a:rPr lang="ar-SA" sz="2800">
                <a:latin typeface="Traditional Arabic" pitchFamily="18" charset="-78"/>
                <a:cs typeface="Traditional Arabic" pitchFamily="18" charset="-78"/>
              </a:rPr>
              <a:t> تعتبران عمليات علائقية أحادية لأنهما تطبقان على جدول واحد فقط، تكتب العمليات (الأوامر) في شكل رموز أو نصوص.</a:t>
            </a:r>
            <a:endParaRPr lang="ar-SA" sz="2600">
              <a:latin typeface="Traditional Arabic" pitchFamily="18" charset="-78"/>
              <a:cs typeface="Traditional Arabic" pitchFamily="18" charset="-78"/>
            </a:endParaRPr>
          </a:p>
        </p:txBody>
      </p:sp>
      <p:pic>
        <p:nvPicPr>
          <p:cNvPr id="13317" name="~PP52284.WAV">
            <a:hlinkClick r:id="" action="ppaction://media"/>
          </p:cNvPr>
          <p:cNvPicPr>
            <a:picLocks noRot="1" noChangeAspect="1" noChangeArrowheads="1"/>
          </p:cNvPicPr>
          <p:nvPr>
            <a:wavAudioFile r:embed="rId1" name="~PP516.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33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331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txBox="1">
            <a:spLocks noChangeArrowheads="1"/>
          </p:cNvSpPr>
          <p:nvPr/>
        </p:nvSpPr>
        <p:spPr bwMode="auto">
          <a:xfrm>
            <a:off x="200025" y="231775"/>
            <a:ext cx="9217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800" b="1">
                <a:solidFill>
                  <a:srgbClr val="0000CC"/>
                </a:solidFill>
                <a:latin typeface="Traditional Arabic" pitchFamily="18" charset="-78"/>
                <a:cs typeface="Traditional Arabic" pitchFamily="18" charset="-78"/>
              </a:rPr>
              <a:t>مثال عملي يبين استخدام عمليات الجبر العلائقي على الجدول الموظف وجدول القسم</a:t>
            </a:r>
            <a:endParaRPr lang="en-US" sz="2800" b="1">
              <a:solidFill>
                <a:srgbClr val="0000CC"/>
              </a:solidFill>
              <a:latin typeface="Traditional Arabic" pitchFamily="18" charset="-78"/>
              <a:cs typeface="Traditional Arabic" pitchFamily="18" charset="-78"/>
            </a:endParaRPr>
          </a:p>
        </p:txBody>
      </p:sp>
      <p:sp>
        <p:nvSpPr>
          <p:cNvPr id="100354"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في النهاية، بعد ما تحصلنا على المطلوب يبقى لدينا انتقاء الاعمدة المطلوبة (الاسم الاول، تاريخ الميلاد، اسم القسم ).</a:t>
            </a:r>
          </a:p>
          <a:p>
            <a:pPr algn="just" rtl="1">
              <a:lnSpc>
                <a:spcPct val="150000"/>
              </a:lnSpc>
            </a:pPr>
            <a:r>
              <a:rPr lang="ar-SA" sz="2800">
                <a:latin typeface="Traditional Arabic" pitchFamily="18" charset="-78"/>
                <a:cs typeface="Traditional Arabic" pitchFamily="18" charset="-78"/>
              </a:rPr>
              <a:t>5-نستخدم </a:t>
            </a:r>
            <a:r>
              <a:rPr lang="en-US" sz="2800" b="1">
                <a:latin typeface="Traditional Arabic" pitchFamily="18" charset="-78"/>
                <a:cs typeface="Traditional Arabic" pitchFamily="18" charset="-78"/>
              </a:rPr>
              <a:t>PROJECT </a:t>
            </a:r>
            <a:r>
              <a:rPr lang="ar-SA"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للحصول على البيانات المطلوبة وهي</a:t>
            </a:r>
            <a:r>
              <a:rPr lang="ar-SA"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الاسم الاول</a:t>
            </a:r>
            <a:r>
              <a:rPr lang="en-US" sz="2800">
                <a:latin typeface="Traditional Arabic" pitchFamily="18" charset="-78"/>
                <a:cs typeface="Traditional Arabic" pitchFamily="18" charset="-78"/>
              </a:rPr>
              <a:t>, </a:t>
            </a:r>
            <a:r>
              <a:rPr lang="ar-SA" sz="2800">
                <a:latin typeface="Traditional Arabic" pitchFamily="18" charset="-78"/>
                <a:cs typeface="Traditional Arabic" pitchFamily="18" charset="-78"/>
              </a:rPr>
              <a:t>تاريخ الميلاد</a:t>
            </a:r>
            <a:r>
              <a:rPr lang="en-US" sz="2800">
                <a:latin typeface="Traditional Arabic" pitchFamily="18" charset="-78"/>
                <a:cs typeface="Traditional Arabic" pitchFamily="18" charset="-78"/>
              </a:rPr>
              <a:t>, </a:t>
            </a:r>
            <a:r>
              <a:rPr lang="ar-SA" sz="2800">
                <a:latin typeface="Traditional Arabic" pitchFamily="18" charset="-78"/>
                <a:cs typeface="Traditional Arabic" pitchFamily="18" charset="-78"/>
              </a:rPr>
              <a:t>اسم القسم. أنظر الشكل </a:t>
            </a:r>
          </a:p>
          <a:p>
            <a:pPr algn="just" rtl="1">
              <a:lnSpc>
                <a:spcPct val="150000"/>
              </a:lnSpc>
            </a:pPr>
            <a:endParaRPr lang="ar-SA" sz="4000">
              <a:latin typeface="Traditional Arabic" pitchFamily="18" charset="-78"/>
              <a:cs typeface="Traditional Arabic" pitchFamily="18" charset="-78"/>
            </a:endParaRPr>
          </a:p>
          <a:p>
            <a:pPr algn="just" rtl="1">
              <a:lnSpc>
                <a:spcPct val="150000"/>
              </a:lnSpc>
            </a:pPr>
            <a:r>
              <a:rPr lang="ar-SA" sz="2800">
                <a:latin typeface="Traditional Arabic" pitchFamily="18" charset="-78"/>
                <a:cs typeface="Traditional Arabic" pitchFamily="18" charset="-78"/>
              </a:rPr>
              <a:t>تظهر النتيجة كما في الجدول </a:t>
            </a:r>
            <a:r>
              <a:rPr lang="en-US" sz="2800">
                <a:latin typeface="Traditional Arabic" pitchFamily="18" charset="-78"/>
                <a:cs typeface="Traditional Arabic" pitchFamily="18" charset="-78"/>
              </a:rPr>
              <a:t>RESULT</a:t>
            </a:r>
            <a:r>
              <a:rPr lang="ar-SA" sz="2800">
                <a:latin typeface="Traditional Arabic" pitchFamily="18" charset="-78"/>
                <a:cs typeface="Traditional Arabic" pitchFamily="18" charset="-78"/>
              </a:rPr>
              <a:t> التالي:</a:t>
            </a:r>
            <a:endParaRPr lang="en-US" sz="2800">
              <a:latin typeface="Traditional Arabic" pitchFamily="18" charset="-78"/>
              <a:cs typeface="Traditional Arabic" pitchFamily="18" charset="-78"/>
            </a:endParaRPr>
          </a:p>
          <a:p>
            <a:pPr algn="just" rtl="1">
              <a:lnSpc>
                <a:spcPct val="150000"/>
              </a:lnSpc>
            </a:pPr>
            <a:endParaRPr lang="ar-SA" sz="2800">
              <a:latin typeface="Traditional Arabic" pitchFamily="18" charset="-78"/>
              <a:cs typeface="Traditional Arabic" pitchFamily="18" charset="-78"/>
            </a:endParaRPr>
          </a:p>
        </p:txBody>
      </p:sp>
      <p:pic>
        <p:nvPicPr>
          <p:cNvPr id="100355" name="Picture 5"/>
          <p:cNvPicPr>
            <a:picLocks noChangeAspect="1"/>
          </p:cNvPicPr>
          <p:nvPr/>
        </p:nvPicPr>
        <p:blipFill>
          <a:blip r:embed="rId4">
            <a:extLst>
              <a:ext uri="{28A0092B-C50C-407E-A947-70E740481C1C}">
                <a14:useLocalDpi xmlns:a14="http://schemas.microsoft.com/office/drawing/2010/main" val="0"/>
              </a:ext>
            </a:extLst>
          </a:blip>
          <a:srcRect b="71242"/>
          <a:stretch>
            <a:fillRect/>
          </a:stretch>
        </p:blipFill>
        <p:spPr bwMode="auto">
          <a:xfrm>
            <a:off x="2768600" y="3573463"/>
            <a:ext cx="4776788"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Picture 7"/>
          <p:cNvPicPr>
            <a:picLocks noChangeAspect="1"/>
          </p:cNvPicPr>
          <p:nvPr/>
        </p:nvPicPr>
        <p:blipFill>
          <a:blip r:embed="rId4">
            <a:extLst>
              <a:ext uri="{28A0092B-C50C-407E-A947-70E740481C1C}">
                <a14:useLocalDpi xmlns:a14="http://schemas.microsoft.com/office/drawing/2010/main" val="0"/>
              </a:ext>
            </a:extLst>
          </a:blip>
          <a:srcRect t="68372"/>
          <a:stretch>
            <a:fillRect/>
          </a:stretch>
        </p:blipFill>
        <p:spPr bwMode="auto">
          <a:xfrm>
            <a:off x="2347913" y="5084763"/>
            <a:ext cx="5341937"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P13595.WAV">
            <a:hlinkClick r:id="" action="ppaction://media"/>
          </p:cNvPr>
          <p:cNvPicPr>
            <a:picLocks noRot="1" noChangeAspect="1" noChangeArrowheads="1"/>
          </p:cNvPicPr>
          <p:nvPr>
            <a:wavAudioFile r:embed="rId1" name="~PP1529.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03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0358"/>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ChangeArrowheads="1"/>
          </p:cNvSpPr>
          <p:nvPr/>
        </p:nvSpPr>
        <p:spPr bwMode="auto">
          <a:xfrm>
            <a:off x="685800" y="990600"/>
            <a:ext cx="89154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400">
                <a:latin typeface="Traditional Arabic" pitchFamily="18" charset="-78"/>
                <a:cs typeface="Traditional Arabic" pitchFamily="18" charset="-78"/>
              </a:rPr>
              <a:t>اقترح عالم الرياضيات ادوارد كود في سنة 1970 الجبر العلائقي </a:t>
            </a:r>
            <a:r>
              <a:rPr lang="en-GB" sz="2400">
                <a:latin typeface="Traditional Arabic" pitchFamily="18" charset="-78"/>
                <a:cs typeface="Traditional Arabic" pitchFamily="18" charset="-78"/>
              </a:rPr>
              <a:t>Relational Algebra</a:t>
            </a:r>
            <a:r>
              <a:rPr lang="ar-SA" sz="2400">
                <a:latin typeface="Traditional Arabic" pitchFamily="18" charset="-78"/>
                <a:cs typeface="Traditional Arabic" pitchFamily="18" charset="-78"/>
              </a:rPr>
              <a:t> وهو لغة معالجة البيانات والتي تقوم باسترجاع بيانات من جداول بناء على مجموعة من العمليات، توجد مجموعتين من عمليات الجبر العلائقي، المجموعة الأولى تسمى العمليات الأحادية </a:t>
            </a:r>
            <a:r>
              <a:rPr lang="en-GB" sz="2400">
                <a:latin typeface="Traditional Arabic" pitchFamily="18" charset="-78"/>
                <a:cs typeface="Traditional Arabic" pitchFamily="18" charset="-78"/>
              </a:rPr>
              <a:t>Unary</a:t>
            </a:r>
            <a:r>
              <a:rPr lang="ar-SA" sz="2400">
                <a:latin typeface="Traditional Arabic" pitchFamily="18" charset="-78"/>
                <a:cs typeface="Traditional Arabic" pitchFamily="18" charset="-78"/>
              </a:rPr>
              <a:t> والتي تنفذ على جدول واحد، وهذه العمليات، عملية الإختيار</a:t>
            </a:r>
            <a:r>
              <a:rPr lang="en-GB" sz="2400">
                <a:latin typeface="Traditional Arabic" pitchFamily="18" charset="-78"/>
                <a:cs typeface="Traditional Arabic" pitchFamily="18" charset="-78"/>
              </a:rPr>
              <a:t>Select </a:t>
            </a:r>
            <a:r>
              <a:rPr lang="ar-SA" sz="2400">
                <a:latin typeface="Traditional Arabic" pitchFamily="18" charset="-78"/>
                <a:cs typeface="Traditional Arabic" pitchFamily="18" charset="-78"/>
              </a:rPr>
              <a:t> والتي تقوم بتحديد مجموعة من السجلات، وعملية الإسقاط </a:t>
            </a:r>
            <a:r>
              <a:rPr lang="en-GB" sz="2400">
                <a:latin typeface="Traditional Arabic" pitchFamily="18" charset="-78"/>
                <a:cs typeface="Traditional Arabic" pitchFamily="18" charset="-78"/>
              </a:rPr>
              <a:t>Project</a:t>
            </a:r>
            <a:r>
              <a:rPr lang="ar-SA" sz="2400">
                <a:latin typeface="Traditional Arabic" pitchFamily="18" charset="-78"/>
                <a:cs typeface="Traditional Arabic" pitchFamily="18" charset="-78"/>
              </a:rPr>
              <a:t> التي تقوم بتحديد مجموعة من الاعمدة. أما المجموعة الثانية تسمى العمليات الثنائية </a:t>
            </a:r>
            <a:r>
              <a:rPr lang="en-GB" sz="2400">
                <a:latin typeface="Traditional Arabic" pitchFamily="18" charset="-78"/>
                <a:cs typeface="Traditional Arabic" pitchFamily="18" charset="-78"/>
              </a:rPr>
              <a:t>Binary </a:t>
            </a:r>
            <a:r>
              <a:rPr lang="ar-SA" sz="2400">
                <a:latin typeface="Traditional Arabic" pitchFamily="18" charset="-78"/>
                <a:cs typeface="Traditional Arabic" pitchFamily="18" charset="-78"/>
              </a:rPr>
              <a:t> والتي تنفذ على جدولين أو أكثر من خلال ربط جدولين مع بعض بناء على خاصية مشتركة بين الجدولين، مثل عملية الفرق</a:t>
            </a:r>
            <a:r>
              <a:rPr lang="en-GB" sz="2400">
                <a:latin typeface="Traditional Arabic" pitchFamily="18" charset="-78"/>
                <a:cs typeface="Traditional Arabic" pitchFamily="18" charset="-78"/>
              </a:rPr>
              <a:t>Difference </a:t>
            </a:r>
            <a:r>
              <a:rPr lang="ar-SA" sz="2400">
                <a:latin typeface="Traditional Arabic" pitchFamily="18" charset="-78"/>
                <a:cs typeface="Traditional Arabic" pitchFamily="18" charset="-78"/>
              </a:rPr>
              <a:t> وعملية الضرب الكارتيزي </a:t>
            </a:r>
            <a:r>
              <a:rPr lang="en-GB" sz="2400">
                <a:latin typeface="Traditional Arabic" pitchFamily="18" charset="-78"/>
                <a:cs typeface="Traditional Arabic" pitchFamily="18" charset="-78"/>
              </a:rPr>
              <a:t>Cartesian product</a:t>
            </a:r>
            <a:r>
              <a:rPr lang="ar-SA" sz="2400">
                <a:latin typeface="Traditional Arabic" pitchFamily="18" charset="-78"/>
                <a:cs typeface="Traditional Arabic" pitchFamily="18" charset="-78"/>
              </a:rPr>
              <a:t> وعملية التقاطع </a:t>
            </a:r>
            <a:r>
              <a:rPr lang="en-GB" sz="2400">
                <a:latin typeface="Traditional Arabic" pitchFamily="18" charset="-78"/>
                <a:cs typeface="Traditional Arabic" pitchFamily="18" charset="-78"/>
              </a:rPr>
              <a:t>Intersection</a:t>
            </a:r>
            <a:r>
              <a:rPr lang="ar-SA" sz="2400">
                <a:latin typeface="Traditional Arabic" pitchFamily="18" charset="-78"/>
                <a:cs typeface="Traditional Arabic" pitchFamily="18" charset="-78"/>
              </a:rPr>
              <a:t> وعملية الاتحاد </a:t>
            </a:r>
            <a:r>
              <a:rPr lang="en-GB" sz="2400">
                <a:latin typeface="Traditional Arabic" pitchFamily="18" charset="-78"/>
                <a:cs typeface="Traditional Arabic" pitchFamily="18" charset="-78"/>
              </a:rPr>
              <a:t>Union</a:t>
            </a:r>
            <a:r>
              <a:rPr lang="ar-SA" sz="2400">
                <a:latin typeface="Traditional Arabic" pitchFamily="18" charset="-78"/>
                <a:cs typeface="Traditional Arabic" pitchFamily="18" charset="-78"/>
              </a:rPr>
              <a:t> وعملية الربط </a:t>
            </a:r>
            <a:r>
              <a:rPr lang="en-GB" sz="2400">
                <a:latin typeface="Traditional Arabic" pitchFamily="18" charset="-78"/>
                <a:cs typeface="Traditional Arabic" pitchFamily="18" charset="-78"/>
              </a:rPr>
              <a:t>Join</a:t>
            </a:r>
            <a:r>
              <a:rPr lang="ar-SA" sz="2400">
                <a:latin typeface="Traditional Arabic" pitchFamily="18" charset="-78"/>
                <a:cs typeface="Traditional Arabic" pitchFamily="18" charset="-78"/>
              </a:rPr>
              <a:t> بأنواعه المختلفة.</a:t>
            </a:r>
            <a:endParaRPr lang="en-US" sz="2400">
              <a:latin typeface="Traditional Arabic" pitchFamily="18" charset="-78"/>
              <a:cs typeface="Traditional Arabic" pitchFamily="18" charset="-78"/>
            </a:endParaRPr>
          </a:p>
        </p:txBody>
      </p:sp>
      <p:sp>
        <p:nvSpPr>
          <p:cNvPr id="102402" name="Rectangle 3"/>
          <p:cNvSpPr>
            <a:spLocks noChangeArrowheads="1"/>
          </p:cNvSpPr>
          <p:nvPr/>
        </p:nvSpPr>
        <p:spPr bwMode="auto">
          <a:xfrm>
            <a:off x="76200" y="390525"/>
            <a:ext cx="9677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rtl="1"/>
            <a:r>
              <a:rPr lang="ar-SA" sz="3600" b="1">
                <a:solidFill>
                  <a:srgbClr val="0000FF"/>
                </a:solidFill>
                <a:latin typeface="Traditional Arabic" pitchFamily="18" charset="-78"/>
                <a:cs typeface="Traditional Arabic" pitchFamily="18" charset="-78"/>
              </a:rPr>
              <a:t>ملخص </a:t>
            </a:r>
            <a:r>
              <a:rPr lang="en-GB" sz="3600" b="1">
                <a:solidFill>
                  <a:srgbClr val="0000FF"/>
                </a:solidFill>
                <a:latin typeface="Traditional Arabic" pitchFamily="18" charset="-78"/>
                <a:cs typeface="Traditional Arabic" pitchFamily="18" charset="-78"/>
              </a:rPr>
              <a:t>Summary</a:t>
            </a:r>
            <a:endParaRPr lang="en-US" sz="3600" b="1">
              <a:solidFill>
                <a:srgbClr val="0000FF"/>
              </a:solidFill>
              <a:latin typeface="Traditional Arabic" pitchFamily="18" charset="-78"/>
              <a:cs typeface="Traditional Arabic" pitchFamily="18" charset="-78"/>
            </a:endParaRPr>
          </a:p>
        </p:txBody>
      </p:sp>
      <p:pic>
        <p:nvPicPr>
          <p:cNvPr id="102404" name="~PP33595.WAV">
            <a:hlinkClick r:id="" action="ppaction://media"/>
          </p:cNvPr>
          <p:cNvPicPr>
            <a:picLocks noRot="1" noChangeAspect="1" noChangeArrowheads="1"/>
          </p:cNvPicPr>
          <p:nvPr>
            <a:wavAudioFile r:embed="rId1" name="~PP382.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240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240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عنصر نائب للمحتوى 2"/>
          <p:cNvSpPr>
            <a:spLocks noGrp="1"/>
          </p:cNvSpPr>
          <p:nvPr>
            <p:ph idx="1"/>
          </p:nvPr>
        </p:nvSpPr>
        <p:spPr>
          <a:xfrm>
            <a:off x="2865438" y="2997200"/>
            <a:ext cx="5472112" cy="792163"/>
          </a:xfrm>
          <a:extLst/>
        </p:spPr>
        <p:txBody>
          <a:bodyPr rtlCol="0">
            <a:normAutofit fontScale="92500" lnSpcReduction="20000"/>
          </a:bodyPr>
          <a:lstStyle/>
          <a:p>
            <a:pPr fontAlgn="auto">
              <a:spcAft>
                <a:spcPts val="0"/>
              </a:spcAft>
              <a:buFontTx/>
              <a:buNone/>
              <a:defRPr/>
            </a:pPr>
            <a:r>
              <a:rPr lang="ar-SA" sz="6000" b="1" dirty="0" smtClean="0"/>
              <a:t>نهاية المحاضرة</a:t>
            </a:r>
            <a:endParaRPr lang="en-GB" sz="6000" b="1" dirty="0" smtClean="0"/>
          </a:p>
          <a:p>
            <a:pPr fontAlgn="auto">
              <a:spcAft>
                <a:spcPts val="0"/>
              </a:spcAft>
              <a:buFontTx/>
              <a:buNone/>
              <a:defRPr/>
            </a:pPr>
            <a:endParaRPr lang="en-GB" sz="6000" b="1" dirty="0" smtClean="0"/>
          </a:p>
          <a:p>
            <a:pPr fontAlgn="auto">
              <a:spcAft>
                <a:spcPts val="0"/>
              </a:spcAft>
              <a:buFontTx/>
              <a:buNone/>
              <a:defRPr/>
            </a:pPr>
            <a:endParaRPr lang="ar-SA" sz="6000" dirty="0" smtClean="0"/>
          </a:p>
        </p:txBody>
      </p:sp>
      <p:sp>
        <p:nvSpPr>
          <p:cNvPr id="104450" name="مستطيل 3"/>
          <p:cNvSpPr>
            <a:spLocks noChangeArrowheads="1"/>
          </p:cNvSpPr>
          <p:nvPr/>
        </p:nvSpPr>
        <p:spPr bwMode="auto">
          <a:xfrm>
            <a:off x="2216150" y="3802063"/>
            <a:ext cx="4705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rtl="1"/>
            <a:r>
              <a:rPr lang="en-US" altLang="ar-SA" sz="4400" b="1">
                <a:solidFill>
                  <a:srgbClr val="0033CC"/>
                </a:solidFill>
                <a:latin typeface="Century Schoolbook" pitchFamily="18" charset="0"/>
                <a:cs typeface="Aharoni" pitchFamily="2" charset="-79"/>
              </a:rPr>
              <a:t>Any</a:t>
            </a:r>
            <a:r>
              <a:rPr lang="en-US" altLang="ar-SA" sz="4400" b="1">
                <a:latin typeface="Century Schoolbook" pitchFamily="18" charset="0"/>
                <a:cs typeface="Aharoni" pitchFamily="2" charset="-79"/>
              </a:rPr>
              <a:t> </a:t>
            </a:r>
            <a:r>
              <a:rPr lang="en-US" altLang="ar-SA" sz="4400" b="1">
                <a:solidFill>
                  <a:srgbClr val="0033CC"/>
                </a:solidFill>
                <a:latin typeface="Century Schoolbook" pitchFamily="18" charset="0"/>
                <a:cs typeface="Aharoni" pitchFamily="2" charset="-79"/>
              </a:rPr>
              <a:t>Questions</a:t>
            </a:r>
            <a:endParaRPr lang="ar-SA" sz="4400">
              <a:solidFill>
                <a:srgbClr val="0033CC"/>
              </a:solidFill>
              <a:latin typeface="Calibri" pitchFamily="34" charset="0"/>
            </a:endParaRPr>
          </a:p>
        </p:txBody>
      </p:sp>
      <p:pic>
        <p:nvPicPr>
          <p:cNvPr id="10445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485775"/>
            <a:ext cx="26765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PP33595.WAV">
            <a:hlinkClick r:id="" action="ppaction://media"/>
          </p:cNvPr>
          <p:cNvPicPr>
            <a:picLocks noRot="1" noChangeAspect="1" noChangeArrowheads="1"/>
          </p:cNvPicPr>
          <p:nvPr>
            <a:wavAudioFile r:embed="rId1" name="~PP32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75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44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445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عملية  الإختيار </a:t>
            </a:r>
            <a:r>
              <a:rPr lang="en-GB" sz="3200" b="1">
                <a:solidFill>
                  <a:srgbClr val="0000CC"/>
                </a:solidFill>
                <a:latin typeface="Traditional Arabic" pitchFamily="18" charset="-78"/>
                <a:cs typeface="Traditional Arabic" pitchFamily="18" charset="-78"/>
              </a:rPr>
              <a:t>SELECT</a:t>
            </a:r>
            <a:endParaRPr lang="en-US" sz="3200" b="1">
              <a:solidFill>
                <a:srgbClr val="0000CC"/>
              </a:solidFill>
              <a:latin typeface="Traditional Arabic" pitchFamily="18" charset="-78"/>
              <a:cs typeface="Traditional Arabic" pitchFamily="18" charset="-78"/>
            </a:endParaRPr>
          </a:p>
        </p:txBody>
      </p:sp>
      <p:sp>
        <p:nvSpPr>
          <p:cNvPr id="1536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العملية </a:t>
            </a:r>
            <a:r>
              <a:rPr lang="en-GB" sz="2800">
                <a:latin typeface="Traditional Arabic" pitchFamily="18" charset="-78"/>
                <a:cs typeface="Traditional Arabic" pitchFamily="18" charset="-78"/>
              </a:rPr>
              <a:t>SELECT </a:t>
            </a:r>
            <a:r>
              <a:rPr lang="ar-SA" sz="2800">
                <a:latin typeface="Traditional Arabic" pitchFamily="18" charset="-78"/>
                <a:cs typeface="Traditional Arabic" pitchFamily="18" charset="-78"/>
              </a:rPr>
              <a:t> تستخدم لاختيار مجموعة سجلات (صفوف)</a:t>
            </a:r>
            <a:r>
              <a:rPr lang="en-GB" sz="2800">
                <a:latin typeface="Traditional Arabic" pitchFamily="18" charset="-78"/>
                <a:cs typeface="Traditional Arabic" pitchFamily="18" charset="-78"/>
              </a:rPr>
              <a:t>Tuples  </a:t>
            </a:r>
            <a:r>
              <a:rPr lang="ar-SA" sz="2800">
                <a:latin typeface="Traditional Arabic" pitchFamily="18" charset="-78"/>
                <a:cs typeface="Traditional Arabic" pitchFamily="18" charset="-78"/>
              </a:rPr>
              <a:t>من جدول معين بحسب شرط التحديد، تسمى أحيانا عملية </a:t>
            </a:r>
            <a:r>
              <a:rPr lang="en-GB" sz="2800">
                <a:latin typeface="Traditional Arabic" pitchFamily="18" charset="-78"/>
                <a:cs typeface="Traditional Arabic" pitchFamily="18" charset="-78"/>
              </a:rPr>
              <a:t>RESTRICT</a:t>
            </a:r>
            <a:r>
              <a:rPr lang="ar-SA" sz="2800">
                <a:latin typeface="Traditional Arabic" pitchFamily="18" charset="-78"/>
                <a:cs typeface="Traditional Arabic" pitchFamily="18" charset="-78"/>
              </a:rPr>
              <a:t> .</a:t>
            </a:r>
          </a:p>
          <a:p>
            <a:pPr algn="just" rtl="1">
              <a:lnSpc>
                <a:spcPct val="150000"/>
              </a:lnSpc>
            </a:pPr>
            <a:r>
              <a:rPr lang="ar-SA" sz="2800">
                <a:latin typeface="Traditional Arabic" pitchFamily="18" charset="-78"/>
                <a:cs typeface="Traditional Arabic" pitchFamily="18" charset="-78"/>
              </a:rPr>
              <a:t>يمكن استخدام الرمز</a:t>
            </a:r>
            <a:r>
              <a:rPr lang="en-GB" sz="2800">
                <a:latin typeface="Traditional Arabic" pitchFamily="18" charset="-78"/>
                <a:cs typeface="Traditional Arabic" pitchFamily="18" charset="-78"/>
                <a:sym typeface="Symbol" pitchFamily="18" charset="2"/>
              </a:rPr>
              <a:t></a:t>
            </a:r>
            <a:r>
              <a:rPr lang="en-GB" sz="2800">
                <a:latin typeface="Traditional Arabic" pitchFamily="18" charset="-78"/>
                <a:cs typeface="Traditional Arabic" pitchFamily="18" charset="-78"/>
              </a:rPr>
              <a:t> </a:t>
            </a:r>
            <a:r>
              <a:rPr lang="ar-SA" sz="2800">
                <a:latin typeface="Traditional Arabic" pitchFamily="18" charset="-78"/>
                <a:cs typeface="Traditional Arabic" pitchFamily="18" charset="-78"/>
              </a:rPr>
              <a:t> (سيقما </a:t>
            </a:r>
            <a:r>
              <a:rPr lang="en-GB" sz="2800">
                <a:latin typeface="Traditional Arabic" pitchFamily="18" charset="-78"/>
                <a:cs typeface="Traditional Arabic" pitchFamily="18" charset="-78"/>
              </a:rPr>
              <a:t>Sigma</a:t>
            </a:r>
            <a:r>
              <a:rPr lang="ar-SA" sz="2800">
                <a:latin typeface="Traditional Arabic" pitchFamily="18" charset="-78"/>
                <a:cs typeface="Traditional Arabic" pitchFamily="18" charset="-78"/>
              </a:rPr>
              <a:t>) بدلا من جملة الاختيار </a:t>
            </a:r>
            <a:r>
              <a:rPr lang="en-GB" sz="2800">
                <a:latin typeface="Traditional Arabic" pitchFamily="18" charset="-78"/>
                <a:cs typeface="Traditional Arabic" pitchFamily="18" charset="-78"/>
              </a:rPr>
              <a:t>SELECT</a:t>
            </a:r>
            <a:r>
              <a:rPr lang="ar-SA" sz="2800">
                <a:latin typeface="Traditional Arabic" pitchFamily="18" charset="-78"/>
                <a:cs typeface="Traditional Arabic" pitchFamily="18" charset="-78"/>
              </a:rPr>
              <a:t> ويكون شرط التحديد </a:t>
            </a:r>
            <a:r>
              <a:rPr lang="en-GB" sz="2800">
                <a:latin typeface="Traditional Arabic" pitchFamily="18" charset="-78"/>
                <a:cs typeface="Traditional Arabic" pitchFamily="18" charset="-78"/>
              </a:rPr>
              <a:t>Condition </a:t>
            </a:r>
            <a:r>
              <a:rPr lang="ar-SA" sz="2800">
                <a:latin typeface="Traditional Arabic" pitchFamily="18" charset="-78"/>
                <a:cs typeface="Traditional Arabic" pitchFamily="18" charset="-78"/>
              </a:rPr>
              <a:t>عبارة عن تعبير منطقي محدد على خصائص معينة في الجدول. </a:t>
            </a:r>
          </a:p>
          <a:p>
            <a:pPr algn="just" rtl="1">
              <a:lnSpc>
                <a:spcPct val="150000"/>
              </a:lnSpc>
            </a:pPr>
            <a:r>
              <a:rPr lang="ar-SA" sz="2800">
                <a:latin typeface="Traditional Arabic" pitchFamily="18" charset="-78"/>
                <a:cs typeface="Traditional Arabic" pitchFamily="18" charset="-78"/>
              </a:rPr>
              <a:t>الصيغة العامة كما في الشكل </a:t>
            </a:r>
          </a:p>
          <a:p>
            <a:pPr algn="just" rtl="1">
              <a:lnSpc>
                <a:spcPct val="150000"/>
              </a:lnSpc>
            </a:pPr>
            <a:r>
              <a:rPr lang="ar-SA" sz="2400">
                <a:latin typeface="Traditional Arabic" pitchFamily="18" charset="-78"/>
                <a:cs typeface="Traditional Arabic" pitchFamily="18" charset="-78"/>
              </a:rPr>
              <a:t>يمكن استخدام المعاملات المقارنة التالية: =، &lt;، &gt;، ≠، ≤، ≥، </a:t>
            </a:r>
            <a:r>
              <a:rPr lang="en-US" sz="2400">
                <a:latin typeface="Traditional Arabic" pitchFamily="18" charset="-78"/>
                <a:cs typeface="Traditional Arabic" pitchFamily="18" charset="-78"/>
              </a:rPr>
              <a:t>OR</a:t>
            </a:r>
            <a:r>
              <a:rPr lang="ar-SA" sz="2400">
                <a:latin typeface="Traditional Arabic" pitchFamily="18" charset="-78"/>
                <a:cs typeface="Traditional Arabic" pitchFamily="18" charset="-78"/>
              </a:rPr>
              <a:t>، </a:t>
            </a:r>
            <a:r>
              <a:rPr lang="en-US" sz="2400">
                <a:latin typeface="Traditional Arabic" pitchFamily="18" charset="-78"/>
                <a:cs typeface="Traditional Arabic" pitchFamily="18" charset="-78"/>
              </a:rPr>
              <a:t>AND</a:t>
            </a:r>
            <a:r>
              <a:rPr lang="ar-SA" sz="2400">
                <a:latin typeface="Traditional Arabic" pitchFamily="18" charset="-78"/>
                <a:cs typeface="Traditional Arabic" pitchFamily="18" charset="-78"/>
              </a:rPr>
              <a:t>، </a:t>
            </a:r>
            <a:r>
              <a:rPr lang="en-US" sz="2400">
                <a:latin typeface="Traditional Arabic" pitchFamily="18" charset="-78"/>
                <a:cs typeface="Traditional Arabic" pitchFamily="18" charset="-78"/>
              </a:rPr>
              <a:t>NOT</a:t>
            </a:r>
            <a:r>
              <a:rPr lang="ar-SA" sz="2400">
                <a:latin typeface="Traditional Arabic" pitchFamily="18" charset="-78"/>
                <a:cs typeface="Traditional Arabic" pitchFamily="18" charset="-78"/>
              </a:rPr>
              <a:t> مع &lt;الشرط </a:t>
            </a:r>
            <a:r>
              <a:rPr lang="en-GB" sz="2400">
                <a:latin typeface="Traditional Arabic" pitchFamily="18" charset="-78"/>
                <a:cs typeface="Traditional Arabic" pitchFamily="18" charset="-78"/>
              </a:rPr>
              <a:t>condition</a:t>
            </a:r>
            <a:r>
              <a:rPr lang="ar-SA" sz="2400">
                <a:latin typeface="Traditional Arabic" pitchFamily="18" charset="-78"/>
                <a:cs typeface="Traditional Arabic" pitchFamily="18" charset="-78"/>
              </a:rPr>
              <a:t>&gt; .</a:t>
            </a:r>
          </a:p>
          <a:p>
            <a:pPr algn="just" rtl="1">
              <a:lnSpc>
                <a:spcPct val="150000"/>
              </a:lnSpc>
            </a:pPr>
            <a:endParaRPr lang="ar-SA" sz="2800">
              <a:latin typeface="Traditional Arabic" pitchFamily="18" charset="-78"/>
              <a:cs typeface="Traditional Arabic" pitchFamily="18" charset="-78"/>
            </a:endParaRPr>
          </a:p>
        </p:txBody>
      </p:sp>
      <p:pic>
        <p:nvPicPr>
          <p:cNvPr id="15363"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2550" y="3644900"/>
            <a:ext cx="45339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P22284.WAV">
            <a:hlinkClick r:id="" action="ppaction://media"/>
          </p:cNvPr>
          <p:cNvPicPr>
            <a:picLocks noRot="1" noChangeAspect="1" noChangeArrowheads="1"/>
          </p:cNvPicPr>
          <p:nvPr>
            <a:wavAudioFile r:embed="rId1" name="~PP2764.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53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536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عملية  الإختيار </a:t>
            </a:r>
            <a:r>
              <a:rPr lang="en-GB" sz="3200" b="1">
                <a:solidFill>
                  <a:srgbClr val="0000CC"/>
                </a:solidFill>
                <a:latin typeface="Traditional Arabic" pitchFamily="18" charset="-78"/>
                <a:cs typeface="Traditional Arabic" pitchFamily="18" charset="-78"/>
              </a:rPr>
              <a:t>SELECT</a:t>
            </a:r>
            <a:endParaRPr lang="en-US" sz="3200" b="1">
              <a:solidFill>
                <a:srgbClr val="0000CC"/>
              </a:solidFill>
              <a:latin typeface="Traditional Arabic" pitchFamily="18" charset="-78"/>
              <a:cs typeface="Traditional Arabic" pitchFamily="18" charset="-78"/>
            </a:endParaRPr>
          </a:p>
        </p:txBody>
      </p:sp>
      <p:sp>
        <p:nvSpPr>
          <p:cNvPr id="17410"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لزيادة التوضيح، سيتم تنفيذ مجموعة من العمليات باستخدام أوامر الجبر العلائقي على الجداول التالية:</a:t>
            </a:r>
          </a:p>
        </p:txBody>
      </p:sp>
      <p:pic>
        <p:nvPicPr>
          <p:cNvPr id="1741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90788" y="1484313"/>
            <a:ext cx="4333875" cy="494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P42300.WAV">
            <a:hlinkClick r:id="" action="ppaction://media"/>
          </p:cNvPr>
          <p:cNvPicPr>
            <a:picLocks noRot="1" noChangeAspect="1" noChangeArrowheads="1"/>
          </p:cNvPicPr>
          <p:nvPr>
            <a:wavAudioFile r:embed="rId1" name="~PP4041.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74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74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عملية  الإختيار </a:t>
            </a:r>
            <a:r>
              <a:rPr lang="en-GB" sz="3200" b="1">
                <a:solidFill>
                  <a:srgbClr val="0000CC"/>
                </a:solidFill>
                <a:latin typeface="Traditional Arabic" pitchFamily="18" charset="-78"/>
                <a:cs typeface="Traditional Arabic" pitchFamily="18" charset="-78"/>
              </a:rPr>
              <a:t>SELECT</a:t>
            </a:r>
            <a:endParaRPr lang="en-US" sz="3200" b="1">
              <a:solidFill>
                <a:srgbClr val="0000CC"/>
              </a:solidFill>
              <a:latin typeface="Traditional Arabic" pitchFamily="18" charset="-78"/>
              <a:cs typeface="Traditional Arabic" pitchFamily="18" charset="-78"/>
            </a:endParaRPr>
          </a:p>
        </p:txBody>
      </p:sp>
      <p:sp>
        <p:nvSpPr>
          <p:cNvPr id="19458"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b="1">
                <a:latin typeface="Traditional Arabic" pitchFamily="18" charset="-78"/>
                <a:cs typeface="Traditional Arabic" pitchFamily="18" charset="-78"/>
              </a:rPr>
              <a:t>مثال1</a:t>
            </a:r>
            <a:r>
              <a:rPr lang="ar-SA" sz="2800">
                <a:latin typeface="Traditional Arabic" pitchFamily="18" charset="-78"/>
                <a:cs typeface="Traditional Arabic" pitchFamily="18" charset="-78"/>
              </a:rPr>
              <a:t>: لاسترجاع سجلات من جدول الموظف التي تتبع قسم رقم </a:t>
            </a:r>
            <a:r>
              <a:rPr lang="en-GB" sz="2800">
                <a:latin typeface="Traditional Arabic" pitchFamily="18" charset="-78"/>
                <a:cs typeface="Traditional Arabic" pitchFamily="18" charset="-78"/>
              </a:rPr>
              <a:t>2</a:t>
            </a:r>
            <a:r>
              <a:rPr lang="ar-SA" sz="2800">
                <a:latin typeface="Traditional Arabic" pitchFamily="18" charset="-78"/>
                <a:cs typeface="Traditional Arabic" pitchFamily="18" charset="-78"/>
              </a:rPr>
              <a:t>، يمكننا القيام بهذا من خلال أمر الاختيار </a:t>
            </a:r>
            <a:r>
              <a:rPr lang="en-US" sz="2800">
                <a:latin typeface="Traditional Arabic" pitchFamily="18" charset="-78"/>
                <a:cs typeface="Traditional Arabic" pitchFamily="18" charset="-78"/>
              </a:rPr>
              <a:t>SELECT</a:t>
            </a:r>
            <a:r>
              <a:rPr lang="ar-SA" sz="2800">
                <a:latin typeface="Traditional Arabic" pitchFamily="18" charset="-78"/>
                <a:cs typeface="Traditional Arabic" pitchFamily="18" charset="-78"/>
              </a:rPr>
              <a:t>، كما في الشكل </a:t>
            </a:r>
          </a:p>
        </p:txBody>
      </p:sp>
      <p:pic>
        <p:nvPicPr>
          <p:cNvPr id="1945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00350" y="2225675"/>
            <a:ext cx="4487863"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6"/>
          <p:cNvPicPr>
            <a:picLocks noChangeAspect="1"/>
          </p:cNvPicPr>
          <p:nvPr/>
        </p:nvPicPr>
        <p:blipFill>
          <a:blip r:embed="rId5">
            <a:extLst>
              <a:ext uri="{28A0092B-C50C-407E-A947-70E740481C1C}">
                <a14:useLocalDpi xmlns:a14="http://schemas.microsoft.com/office/drawing/2010/main" val="0"/>
              </a:ext>
            </a:extLst>
          </a:blip>
          <a:srcRect b="61475"/>
          <a:stretch>
            <a:fillRect/>
          </a:stretch>
        </p:blipFill>
        <p:spPr bwMode="auto">
          <a:xfrm>
            <a:off x="5313363" y="3389313"/>
            <a:ext cx="43338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44588" y="5403850"/>
            <a:ext cx="42005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P32300.WAV">
            <a:hlinkClick r:id="" action="ppaction://media"/>
          </p:cNvPr>
          <p:cNvPicPr>
            <a:picLocks noRot="1" noChangeAspect="1" noChangeArrowheads="1"/>
          </p:cNvPicPr>
          <p:nvPr>
            <a:wavAudioFile r:embed="rId1" name="~PP3737.WAV"/>
          </p:nvPr>
        </p:nvPicPr>
        <p:blipFill>
          <a:blip r:embed="rId7">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94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946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00CC"/>
                </a:solidFill>
                <a:latin typeface="Traditional Arabic" pitchFamily="18" charset="-78"/>
                <a:cs typeface="Traditional Arabic" pitchFamily="18" charset="-78"/>
              </a:rPr>
              <a:t>عملية  الإختيار </a:t>
            </a:r>
            <a:r>
              <a:rPr lang="en-GB" sz="3200" b="1">
                <a:solidFill>
                  <a:srgbClr val="0000CC"/>
                </a:solidFill>
                <a:latin typeface="Traditional Arabic" pitchFamily="18" charset="-78"/>
                <a:cs typeface="Traditional Arabic" pitchFamily="18" charset="-78"/>
              </a:rPr>
              <a:t>SELECT</a:t>
            </a:r>
            <a:endParaRPr lang="en-US" sz="3200" b="1">
              <a:solidFill>
                <a:srgbClr val="0000CC"/>
              </a:solidFill>
              <a:latin typeface="Traditional Arabic" pitchFamily="18" charset="-78"/>
              <a:cs typeface="Traditional Arabic" pitchFamily="18" charset="-78"/>
            </a:endParaRPr>
          </a:p>
        </p:txBody>
      </p:sp>
      <p:sp>
        <p:nvSpPr>
          <p:cNvPr id="21506" name="Rectangle 3"/>
          <p:cNvSpPr txBox="1">
            <a:spLocks noChangeArrowheads="1"/>
          </p:cNvSpPr>
          <p:nvPr/>
        </p:nvSpPr>
        <p:spPr bwMode="auto">
          <a:xfrm>
            <a:off x="815975"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b="1">
                <a:latin typeface="Traditional Arabic" pitchFamily="18" charset="-78"/>
                <a:cs typeface="Traditional Arabic" pitchFamily="18" charset="-78"/>
              </a:rPr>
              <a:t>مثال2</a:t>
            </a:r>
            <a:r>
              <a:rPr lang="ar-SA" sz="2800">
                <a:latin typeface="Traditional Arabic" pitchFamily="18" charset="-78"/>
                <a:cs typeface="Traditional Arabic" pitchFamily="18" charset="-78"/>
              </a:rPr>
              <a:t>: من جدول الموظف لاسترجاع سجلات الموظفين الذين تزيد رواتبهم عن 3000 دينار، يمكننا القيام بهذا بصيغتين كما في الشكل </a:t>
            </a:r>
          </a:p>
        </p:txBody>
      </p:sp>
      <p:pic>
        <p:nvPicPr>
          <p:cNvPr id="21507" name="Picture 6"/>
          <p:cNvPicPr>
            <a:picLocks noChangeAspect="1"/>
          </p:cNvPicPr>
          <p:nvPr/>
        </p:nvPicPr>
        <p:blipFill>
          <a:blip r:embed="rId4">
            <a:extLst>
              <a:ext uri="{28A0092B-C50C-407E-A947-70E740481C1C}">
                <a14:useLocalDpi xmlns:a14="http://schemas.microsoft.com/office/drawing/2010/main" val="0"/>
              </a:ext>
            </a:extLst>
          </a:blip>
          <a:srcRect b="61475"/>
          <a:stretch>
            <a:fillRect/>
          </a:stretch>
        </p:blipFill>
        <p:spPr bwMode="auto">
          <a:xfrm>
            <a:off x="5313363" y="3213100"/>
            <a:ext cx="43338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5"/>
          <p:cNvPicPr>
            <a:picLocks noChangeAspect="1"/>
          </p:cNvPicPr>
          <p:nvPr/>
        </p:nvPicPr>
        <p:blipFill>
          <a:blip r:embed="rId5">
            <a:extLst>
              <a:ext uri="{28A0092B-C50C-407E-A947-70E740481C1C}">
                <a14:useLocalDpi xmlns:a14="http://schemas.microsoft.com/office/drawing/2010/main" val="0"/>
              </a:ext>
            </a:extLst>
          </a:blip>
          <a:srcRect t="50000"/>
          <a:stretch>
            <a:fillRect/>
          </a:stretch>
        </p:blipFill>
        <p:spPr bwMode="auto">
          <a:xfrm>
            <a:off x="754063" y="4841875"/>
            <a:ext cx="44862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7"/>
          <p:cNvPicPr>
            <a:picLocks noChangeAspect="1"/>
          </p:cNvPicPr>
          <p:nvPr/>
        </p:nvPicPr>
        <p:blipFill>
          <a:blip r:embed="rId5">
            <a:extLst>
              <a:ext uri="{28A0092B-C50C-407E-A947-70E740481C1C}">
                <a14:useLocalDpi xmlns:a14="http://schemas.microsoft.com/office/drawing/2010/main" val="0"/>
              </a:ext>
            </a:extLst>
          </a:blip>
          <a:srcRect b="71658"/>
          <a:stretch>
            <a:fillRect/>
          </a:stretch>
        </p:blipFill>
        <p:spPr bwMode="auto">
          <a:xfrm>
            <a:off x="2482850" y="2309813"/>
            <a:ext cx="44862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P22300.WAV">
            <a:hlinkClick r:id="" action="ppaction://media"/>
          </p:cNvPr>
          <p:cNvPicPr>
            <a:picLocks noRot="1" noChangeAspect="1" noChangeArrowheads="1"/>
          </p:cNvPicPr>
          <p:nvPr>
            <a:wavAudioFile r:embed="rId1" name="~PP257.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15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15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23639</TotalTime>
  <Words>3412</Words>
  <Application>Microsoft Office PowerPoint</Application>
  <PresentationFormat>A4 Paper (210x297 mm)</PresentationFormat>
  <Paragraphs>861</Paragraphs>
  <Slides>52</Slides>
  <Notes>45</Notes>
  <HiddenSlides>0</HiddenSlides>
  <MMClips>52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Calibri</vt:lpstr>
      <vt:lpstr>Arial</vt:lpstr>
      <vt:lpstr>PT Bold Heading</vt:lpstr>
      <vt:lpstr>Traditional Arabic</vt:lpstr>
      <vt:lpstr>Wingdings 3</vt:lpstr>
      <vt:lpstr>Symbol</vt:lpstr>
      <vt:lpstr>Times New Roman</vt:lpstr>
      <vt:lpstr>Century Schoolbook</vt:lpstr>
      <vt:lpstr>Aharoni</vt:lpstr>
      <vt:lpstr>Office Theme</vt:lpstr>
      <vt:lpstr>جامعة طرابلس كلية تقنية المعلومات</vt:lpstr>
      <vt:lpstr>مواضيع المحاضرة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Hassan;Rudwan</dc:creator>
  <cp:lastModifiedBy>Hassan</cp:lastModifiedBy>
  <cp:revision>1643</cp:revision>
  <dcterms:created xsi:type="dcterms:W3CDTF">2012-11-26T07:16:59Z</dcterms:created>
  <dcterms:modified xsi:type="dcterms:W3CDTF">2021-05-20T17:18:07Z</dcterms:modified>
</cp:coreProperties>
</file>